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84" r:id="rId3"/>
    <p:sldId id="286" r:id="rId4"/>
    <p:sldId id="271" r:id="rId5"/>
    <p:sldId id="272" r:id="rId6"/>
    <p:sldId id="273" r:id="rId7"/>
    <p:sldId id="274" r:id="rId8"/>
    <p:sldId id="281" r:id="rId9"/>
    <p:sldId id="278" r:id="rId10"/>
    <p:sldId id="279" r:id="rId11"/>
    <p:sldId id="280" r:id="rId12"/>
    <p:sldId id="282" r:id="rId13"/>
    <p:sldId id="283" r:id="rId14"/>
    <p:sldId id="287" r:id="rId15"/>
    <p:sldId id="288"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047" autoAdjust="0"/>
    <p:restoredTop sz="94660"/>
  </p:normalViewPr>
  <p:slideViewPr>
    <p:cSldViewPr>
      <p:cViewPr>
        <p:scale>
          <a:sx n="50" d="100"/>
          <a:sy n="50" d="100"/>
        </p:scale>
        <p:origin x="-1686" y="-4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08.10.2015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08.10.2015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08.10.2015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08.10.2015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08.10.2015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08.10.2015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5.gif"/></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6.xml"/><Relationship Id="rId1" Type="http://schemas.openxmlformats.org/officeDocument/2006/relationships/audio" Target="file:///C:\Users\&#1042;&#1072;&#1083;&#1077;&#1085;&#1090;&#1080;&#1085;&#1072;\Documents\&#1084;&#1086;&#1088;&#1089;&#1082;&#1080;&#1077;%20&#1086;&#1073;&#1080;&#1090;&#1072;&#1090;&#1077;&#1083;&#1080;\&#1052;&#1086;&#1088;&#1077;\007.mp3" TargetMode="Externa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globusAI_300_lossy.gif"/>
          <p:cNvPicPr>
            <a:picLocks noChangeAspect="1"/>
          </p:cNvPicPr>
          <p:nvPr/>
        </p:nvPicPr>
        <p:blipFill>
          <a:blip r:embed="rId2" cstate="print"/>
          <a:stretch>
            <a:fillRect/>
          </a:stretch>
        </p:blipFill>
        <p:spPr>
          <a:xfrm>
            <a:off x="2051720" y="1484784"/>
            <a:ext cx="5184576" cy="5184576"/>
          </a:xfrm>
          <a:prstGeom prst="rect">
            <a:avLst/>
          </a:prstGeom>
        </p:spPr>
      </p:pic>
      <p:sp>
        <p:nvSpPr>
          <p:cNvPr id="3" name="TextBox 2"/>
          <p:cNvSpPr txBox="1"/>
          <p:nvPr/>
        </p:nvSpPr>
        <p:spPr>
          <a:xfrm>
            <a:off x="323528" y="260648"/>
            <a:ext cx="8820472" cy="707886"/>
          </a:xfrm>
          <a:prstGeom prst="rect">
            <a:avLst/>
          </a:prstGeom>
          <a:noFill/>
        </p:spPr>
        <p:txBody>
          <a:bodyPr wrap="square" rtlCol="0">
            <a:spAutoFit/>
          </a:bodyPr>
          <a:lstStyle/>
          <a:p>
            <a:r>
              <a:rPr lang="ru-RU" sz="4000" b="1" cap="all" dirty="0" smtClean="0">
                <a:ln w="9000" cmpd="sng">
                  <a:solidFill>
                    <a:schemeClr val="tx1">
                      <a:lumMod val="85000"/>
                      <a:lumOff val="15000"/>
                    </a:schemeClr>
                  </a:solidFill>
                  <a:prstDash val="solid"/>
                </a:ln>
                <a:solidFill>
                  <a:srgbClr val="0070C0"/>
                </a:solidFill>
                <a:effectLst>
                  <a:glow rad="139700">
                    <a:schemeClr val="accent6">
                      <a:satMod val="175000"/>
                      <a:alpha val="40000"/>
                    </a:schemeClr>
                  </a:glow>
                  <a:innerShdw blurRad="63500" dist="50800" dir="13500000">
                    <a:prstClr val="black">
                      <a:alpha val="50000"/>
                    </a:prstClr>
                  </a:innerShdw>
                  <a:reflection blurRad="12700" stA="28000" endPos="45000" dist="1000" dir="5400000" sy="-100000" algn="bl" rotWithShape="0"/>
                </a:effectLst>
              </a:rPr>
              <a:t>На Земле много морей и океанов</a:t>
            </a:r>
            <a:endParaRPr lang="ru-RU" sz="4000" b="1" cap="all" dirty="0">
              <a:ln w="9000" cmpd="sng">
                <a:solidFill>
                  <a:schemeClr val="tx1">
                    <a:lumMod val="85000"/>
                    <a:lumOff val="15000"/>
                  </a:schemeClr>
                </a:solidFill>
                <a:prstDash val="solid"/>
              </a:ln>
              <a:solidFill>
                <a:srgbClr val="0070C0"/>
              </a:solidFill>
              <a:effectLst>
                <a:glow rad="139700">
                  <a:schemeClr val="accent6">
                    <a:satMod val="175000"/>
                    <a:alpha val="40000"/>
                  </a:schemeClr>
                </a:glow>
                <a:innerShdw blurRad="63500" dist="50800" dir="13500000">
                  <a:prstClr val="black">
                    <a:alpha val="50000"/>
                  </a:prstClr>
                </a:innerShdw>
                <a:reflection blurRad="12700" stA="28000" endPos="45000" dist="1000" dir="5400000" sy="-100000" algn="bl" rotWithShape="0"/>
              </a:effectLst>
            </a:endParaRPr>
          </a:p>
        </p:txBody>
      </p:sp>
      <p:sp>
        <p:nvSpPr>
          <p:cNvPr id="10" name="TextBox 9"/>
          <p:cNvSpPr txBox="1"/>
          <p:nvPr/>
        </p:nvSpPr>
        <p:spPr>
          <a:xfrm>
            <a:off x="6263680" y="5657671"/>
            <a:ext cx="2880320" cy="1200329"/>
          </a:xfrm>
          <a:prstGeom prst="rect">
            <a:avLst/>
          </a:prstGeom>
          <a:noFill/>
        </p:spPr>
        <p:txBody>
          <a:bodyPr wrap="square" rtlCol="0">
            <a:spAutoFit/>
          </a:bodyPr>
          <a:lstStyle/>
          <a:p>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Подготовила:</a:t>
            </a:r>
          </a:p>
          <a:p>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Воспитатель ДС№22</a:t>
            </a:r>
          </a:p>
          <a:p>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Соломка В.Н.</a:t>
            </a:r>
            <a:endPar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3347864" cy="3717032"/>
          </a:xfrm>
        </p:spPr>
        <p:txBody>
          <a:bodyPr>
            <a:noAutofit/>
          </a:bodyPr>
          <a:lstStyle/>
          <a:p>
            <a:pPr algn="just"/>
            <a:r>
              <a:rPr lang="ru-RU" sz="3100" b="1" dirty="0" smtClean="0"/>
              <a:t>Морской еж .</a:t>
            </a:r>
            <a:br>
              <a:rPr lang="ru-RU" sz="3100" b="1" dirty="0" smtClean="0"/>
            </a:br>
            <a:r>
              <a:rPr lang="ru-RU" sz="3100" b="1" dirty="0" smtClean="0"/>
              <a:t>Тело морского ежа покрыто панцирем, из которого торчат иголки. Морские ежи ядовиты.</a:t>
            </a:r>
            <a:endParaRPr lang="ru-RU" sz="3100" b="1" dirty="0"/>
          </a:p>
        </p:txBody>
      </p:sp>
      <p:pic>
        <p:nvPicPr>
          <p:cNvPr id="9218" name="Picture 2" descr="C:\Users\Валентина\Documents\морские обитатели\podvodnyj-mir49.jpg"/>
          <p:cNvPicPr>
            <a:picLocks noGrp="1" noChangeAspect="1" noChangeArrowheads="1"/>
          </p:cNvPicPr>
          <p:nvPr>
            <p:ph idx="1"/>
          </p:nvPr>
        </p:nvPicPr>
        <p:blipFill>
          <a:blip r:embed="rId2" cstate="print"/>
          <a:srcRect l="17116" r="13561" b="-7229"/>
          <a:stretch>
            <a:fillRect/>
          </a:stretch>
        </p:blipFill>
        <p:spPr bwMode="auto">
          <a:xfrm>
            <a:off x="3527376" y="2348880"/>
            <a:ext cx="5616624" cy="48531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diamond(out)">
                                      <p:cBhvr>
                                        <p:cTn id="7" dur="2000"/>
                                        <p:tgtEl>
                                          <p:spTgt spid="9218"/>
                                        </p:tgtEl>
                                      </p:cBhvr>
                                    </p:animEffect>
                                  </p:childTnLst>
                                </p:cTn>
                              </p:par>
                              <p:par>
                                <p:cTn id="8" presetID="3" presetClass="emph" presetSubtype="2" fill="hold" grpId="0" nodeType="withEffect">
                                  <p:stCondLst>
                                    <p:cond delay="0"/>
                                  </p:stCondLst>
                                  <p:childTnLst>
                                    <p:animClr clrSpc="rgb">
                                      <p:cBhvr override="childStyle">
                                        <p:cTn id="9" dur="2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9144000" cy="1772816"/>
          </a:xfrm>
        </p:spPr>
        <p:txBody>
          <a:bodyPr>
            <a:noAutofit/>
          </a:bodyPr>
          <a:lstStyle/>
          <a:p>
            <a:r>
              <a:rPr lang="ru-RU" sz="3100" b="1" dirty="0" smtClean="0"/>
              <a:t>Морская звезда. Очень похожа на звездочку, у нее пять лучей. В случае опасности может отбросить часть своего тела. Она хищник- питается моллюсками и морскими ежами.</a:t>
            </a:r>
          </a:p>
        </p:txBody>
      </p:sp>
      <p:pic>
        <p:nvPicPr>
          <p:cNvPr id="10242" name="Picture 2" descr="C:\Users\Валентина\Documents\морские обитатели\1228662703_03.jpg"/>
          <p:cNvPicPr>
            <a:picLocks noGrp="1" noChangeAspect="1" noChangeArrowheads="1"/>
          </p:cNvPicPr>
          <p:nvPr>
            <p:ph idx="1"/>
          </p:nvPr>
        </p:nvPicPr>
        <p:blipFill>
          <a:blip r:embed="rId2" cstate="print"/>
          <a:stretch>
            <a:fillRect/>
          </a:stretch>
        </p:blipFill>
        <p:spPr bwMode="auto">
          <a:xfrm>
            <a:off x="1691680" y="2060848"/>
            <a:ext cx="6034617" cy="45259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ppt_w</p:attrName>
                                        </p:attrNameLst>
                                      </p:cBhvr>
                                      <p:tavLst>
                                        <p:tav tm="0">
                                          <p:val>
                                            <p:fltVal val="0"/>
                                          </p:val>
                                        </p:tav>
                                        <p:tav tm="100000">
                                          <p:val>
                                            <p:strVal val="#ppt_w"/>
                                          </p:val>
                                        </p:tav>
                                      </p:tavLst>
                                    </p:anim>
                                    <p:anim calcmode="lin" valueType="num">
                                      <p:cBhvr>
                                        <p:cTn id="8" dur="1000" fill="hold"/>
                                        <p:tgtEl>
                                          <p:spTgt spid="10242"/>
                                        </p:tgtEl>
                                        <p:attrNameLst>
                                          <p:attrName>ppt_h</p:attrName>
                                        </p:attrNameLst>
                                      </p:cBhvr>
                                      <p:tavLst>
                                        <p:tav tm="0">
                                          <p:val>
                                            <p:fltVal val="0"/>
                                          </p:val>
                                        </p:tav>
                                        <p:tav tm="100000">
                                          <p:val>
                                            <p:strVal val="#ppt_h"/>
                                          </p:val>
                                        </p:tav>
                                      </p:tavLst>
                                    </p:anim>
                                  </p:childTnLst>
                                </p:cTn>
                              </p:par>
                              <p:par>
                                <p:cTn id="9" presetID="3" presetClass="emph" presetSubtype="2" fill="hold" grpId="0" nodeType="withEffect">
                                  <p:stCondLst>
                                    <p:cond delay="0"/>
                                  </p:stCondLst>
                                  <p:childTnLst>
                                    <p:animClr clrSpc="rgb">
                                      <p:cBhvr override="childStyle">
                                        <p:cTn id="10" dur="2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6372200" cy="3140968"/>
          </a:xfrm>
        </p:spPr>
        <p:txBody>
          <a:bodyPr>
            <a:normAutofit/>
          </a:bodyPr>
          <a:lstStyle/>
          <a:p>
            <a:r>
              <a:rPr lang="ru-RU" sz="3100" b="1" dirty="0" smtClean="0"/>
              <a:t>Черепаха имеет твердый панцирь, в котором есть отверстия для головы, хвоста и лап. Лапы используют как плавники. На суше черепахи передвигаются медленно</a:t>
            </a:r>
            <a:r>
              <a:rPr lang="ru-RU" sz="1800" dirty="0" smtClean="0"/>
              <a:t>, </a:t>
            </a:r>
            <a:r>
              <a:rPr lang="ru-RU" sz="3100" b="1" dirty="0" smtClean="0"/>
              <a:t>но очень хорошо плавают в море . </a:t>
            </a:r>
            <a:endParaRPr lang="ru-RU" sz="3100" b="1" dirty="0"/>
          </a:p>
        </p:txBody>
      </p:sp>
      <p:pic>
        <p:nvPicPr>
          <p:cNvPr id="13314" name="Picture 2" descr="C:\Users\Валентина\Documents\морские обитатели\fauna25.jpg"/>
          <p:cNvPicPr>
            <a:picLocks noGrp="1" noChangeAspect="1" noChangeArrowheads="1"/>
          </p:cNvPicPr>
          <p:nvPr>
            <p:ph idx="1"/>
          </p:nvPr>
        </p:nvPicPr>
        <p:blipFill>
          <a:blip r:embed="rId2" cstate="print"/>
          <a:srcRect/>
          <a:stretch>
            <a:fillRect/>
          </a:stretch>
        </p:blipFill>
        <p:spPr bwMode="auto">
          <a:xfrm>
            <a:off x="2326731" y="2996953"/>
            <a:ext cx="6817269" cy="38610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2000"/>
                                        <p:tgtEl>
                                          <p:spTgt spid="13314"/>
                                        </p:tgtEl>
                                      </p:cBhvr>
                                    </p:animEffect>
                                  </p:childTnLst>
                                </p:cTn>
                              </p:par>
                              <p:par>
                                <p:cTn id="8" presetID="3" presetClass="emph" presetSubtype="2" fill="hold" nodeType="withEffect">
                                  <p:stCondLst>
                                    <p:cond delay="0"/>
                                  </p:stCondLst>
                                  <p:childTnLst>
                                    <p:animClr clrSpc="rgb">
                                      <p:cBhvr override="childStyle">
                                        <p:cTn id="9" dur="2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Валентина\Documents\морские обитатели\morskie-obitateli.jpg"/>
          <p:cNvPicPr>
            <a:picLocks noGrp="1" noChangeAspect="1" noChangeArrowheads="1"/>
          </p:cNvPicPr>
          <p:nvPr>
            <p:ph idx="1"/>
          </p:nvPr>
        </p:nvPicPr>
        <p:blipFill>
          <a:blip r:embed="rId2" cstate="print"/>
          <a:srcRect l="24204" r="19043" b="2073"/>
          <a:stretch>
            <a:fillRect/>
          </a:stretch>
        </p:blipFill>
        <p:spPr bwMode="auto">
          <a:xfrm>
            <a:off x="3830529" y="1700808"/>
            <a:ext cx="5313471" cy="5157192"/>
          </a:xfrm>
          <a:prstGeom prst="rect">
            <a:avLst/>
          </a:prstGeom>
          <a:noFill/>
        </p:spPr>
      </p:pic>
      <p:sp>
        <p:nvSpPr>
          <p:cNvPr id="2" name="Заголовок 1"/>
          <p:cNvSpPr>
            <a:spLocks noGrp="1"/>
          </p:cNvSpPr>
          <p:nvPr>
            <p:ph type="title"/>
          </p:nvPr>
        </p:nvSpPr>
        <p:spPr>
          <a:xfrm>
            <a:off x="0" y="0"/>
            <a:ext cx="4283968" cy="4697760"/>
          </a:xfrm>
        </p:spPr>
        <p:txBody>
          <a:bodyPr>
            <a:noAutofit/>
          </a:bodyPr>
          <a:lstStyle/>
          <a:p>
            <a:pPr algn="l"/>
            <a:r>
              <a:rPr lang="ru-RU" sz="3200" b="1" dirty="0" smtClean="0"/>
              <a:t>Морской конек похож на маленького дракончика. Морские коньки не очень хорошо плавают и большую часть жизни проводят на водорослях, зацепившись за них гибким хвостом.</a:t>
            </a:r>
            <a:endParaRPr lang="ru-RU"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1000" fill="hold"/>
                                        <p:tgtEl>
                                          <p:spTgt spid="12290"/>
                                        </p:tgtEl>
                                        <p:attrNameLst>
                                          <p:attrName>ppt_x</p:attrName>
                                        </p:attrNameLst>
                                      </p:cBhvr>
                                      <p:tavLst>
                                        <p:tav tm="0">
                                          <p:val>
                                            <p:strVal val="1+#ppt_w/2"/>
                                          </p:val>
                                        </p:tav>
                                        <p:tav tm="100000">
                                          <p:val>
                                            <p:strVal val="#ppt_x"/>
                                          </p:val>
                                        </p:tav>
                                      </p:tavLst>
                                    </p:anim>
                                    <p:anim calcmode="lin" valueType="num">
                                      <p:cBhvr additive="base">
                                        <p:cTn id="8" dur="1000" fill="hold"/>
                                        <p:tgtEl>
                                          <p:spTgt spid="1229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3" presetClass="emph" presetSubtype="2" fill="hold" grpId="0" nodeType="afterEffect">
                                  <p:stCondLst>
                                    <p:cond delay="0"/>
                                  </p:stCondLst>
                                  <p:childTnLst>
                                    <p:animClr clrSpc="rgb">
                                      <p:cBhvr override="childStyle">
                                        <p:cTn id="11" dur="2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кит-шаржа-ми-ый-54661652.jpg"/>
          <p:cNvPicPr>
            <a:picLocks noChangeAspect="1"/>
          </p:cNvPicPr>
          <p:nvPr/>
        </p:nvPicPr>
        <p:blipFill>
          <a:blip r:embed="rId2" cstate="print"/>
          <a:stretch>
            <a:fillRect/>
          </a:stretch>
        </p:blipFill>
        <p:spPr>
          <a:xfrm>
            <a:off x="3419872" y="0"/>
            <a:ext cx="3247220" cy="3148819"/>
          </a:xfrm>
          <a:prstGeom prst="rect">
            <a:avLst/>
          </a:prstGeom>
        </p:spPr>
      </p:pic>
      <p:sp>
        <p:nvSpPr>
          <p:cNvPr id="4" name="TextBox 3"/>
          <p:cNvSpPr txBox="1"/>
          <p:nvPr/>
        </p:nvSpPr>
        <p:spPr>
          <a:xfrm>
            <a:off x="0" y="0"/>
            <a:ext cx="4392488" cy="2677656"/>
          </a:xfrm>
          <a:prstGeom prst="rect">
            <a:avLst/>
          </a:prstGeom>
          <a:noFill/>
        </p:spPr>
        <p:txBody>
          <a:bodyPr wrap="square" rtlCol="0">
            <a:spAutoFit/>
          </a:bodyPr>
          <a:lstStyle/>
          <a:p>
            <a:r>
              <a:rPr lang="ru-RU" sz="2800" b="1" i="1" dirty="0" smtClean="0"/>
              <a:t>Вроде рыба, вроде нет – </a:t>
            </a:r>
            <a:br>
              <a:rPr lang="ru-RU" sz="2800" b="1" i="1" dirty="0" smtClean="0"/>
            </a:br>
            <a:r>
              <a:rPr lang="ru-RU" sz="2800" b="1" i="1" dirty="0" smtClean="0"/>
              <a:t>Шлет фонтаном всем привет.</a:t>
            </a:r>
            <a:br>
              <a:rPr lang="ru-RU" sz="2800" b="1" i="1" dirty="0" smtClean="0"/>
            </a:br>
            <a:r>
              <a:rPr lang="ru-RU" sz="2800" b="1" i="1" dirty="0" smtClean="0"/>
              <a:t>На волнах весь день лежит</a:t>
            </a:r>
            <a:br>
              <a:rPr lang="ru-RU" sz="2800" b="1" i="1" dirty="0" smtClean="0"/>
            </a:br>
            <a:r>
              <a:rPr lang="ru-RU" sz="2800" b="1" i="1" dirty="0" err="1" smtClean="0"/>
              <a:t>Чудо-юдо</a:t>
            </a:r>
            <a:r>
              <a:rPr lang="ru-RU" sz="2800" b="1" i="1" dirty="0" smtClean="0"/>
              <a:t> рыба-….</a:t>
            </a:r>
            <a:endParaRPr lang="ru-RU" sz="2800" b="1" i="1" dirty="0"/>
          </a:p>
        </p:txBody>
      </p:sp>
      <p:sp>
        <p:nvSpPr>
          <p:cNvPr id="9" name="TextBox 8"/>
          <p:cNvSpPr txBox="1"/>
          <p:nvPr/>
        </p:nvSpPr>
        <p:spPr>
          <a:xfrm>
            <a:off x="0" y="3140968"/>
            <a:ext cx="4392488" cy="1815882"/>
          </a:xfrm>
          <a:prstGeom prst="rect">
            <a:avLst/>
          </a:prstGeom>
          <a:noFill/>
        </p:spPr>
        <p:txBody>
          <a:bodyPr wrap="square" rtlCol="0">
            <a:spAutoFit/>
          </a:bodyPr>
          <a:lstStyle/>
          <a:p>
            <a:r>
              <a:rPr lang="ru-RU" sz="2800" b="1" i="1" dirty="0" smtClean="0"/>
              <a:t>В море зонтики плывут,</a:t>
            </a:r>
            <a:br>
              <a:rPr lang="ru-RU" sz="2800" b="1" i="1" dirty="0" smtClean="0"/>
            </a:br>
            <a:r>
              <a:rPr lang="ru-RU" sz="2800" b="1" i="1" dirty="0" smtClean="0"/>
              <a:t>Куда волны их несут,</a:t>
            </a:r>
            <a:br>
              <a:rPr lang="ru-RU" sz="2800" b="1" i="1" dirty="0" smtClean="0"/>
            </a:br>
            <a:r>
              <a:rPr lang="ru-RU" sz="2800" b="1" i="1" dirty="0" smtClean="0"/>
              <a:t>Обжигают как огонь,</a:t>
            </a:r>
            <a:br>
              <a:rPr lang="ru-RU" sz="2800" b="1" i="1" dirty="0" smtClean="0"/>
            </a:br>
            <a:r>
              <a:rPr lang="ru-RU" sz="2800" b="1" i="1" dirty="0" smtClean="0"/>
              <a:t>Береги свою ладонь</a:t>
            </a:r>
          </a:p>
        </p:txBody>
      </p:sp>
      <p:pic>
        <p:nvPicPr>
          <p:cNvPr id="10" name="Рисунок 9" descr="67_catalog.gif"/>
          <p:cNvPicPr>
            <a:picLocks noChangeAspect="1"/>
          </p:cNvPicPr>
          <p:nvPr/>
        </p:nvPicPr>
        <p:blipFill>
          <a:blip r:embed="rId3" cstate="print"/>
          <a:stretch>
            <a:fillRect/>
          </a:stretch>
        </p:blipFill>
        <p:spPr>
          <a:xfrm>
            <a:off x="3563888" y="3140968"/>
            <a:ext cx="1877750" cy="2858046"/>
          </a:xfrm>
          <a:prstGeom prst="rect">
            <a:avLst/>
          </a:prstGeom>
        </p:spPr>
      </p:pic>
      <p:sp>
        <p:nvSpPr>
          <p:cNvPr id="11" name="TextBox 10"/>
          <p:cNvSpPr txBox="1"/>
          <p:nvPr/>
        </p:nvSpPr>
        <p:spPr>
          <a:xfrm>
            <a:off x="5327576" y="3318570"/>
            <a:ext cx="3816424" cy="3539430"/>
          </a:xfrm>
          <a:prstGeom prst="rect">
            <a:avLst/>
          </a:prstGeom>
          <a:noFill/>
        </p:spPr>
        <p:txBody>
          <a:bodyPr wrap="square" rtlCol="0">
            <a:spAutoFit/>
          </a:bodyPr>
          <a:lstStyle/>
          <a:p>
            <a:r>
              <a:rPr lang="ru-RU" sz="2800" b="1" i="1" dirty="0" smtClean="0"/>
              <a:t>Короткое тело покрыто шипами!</a:t>
            </a:r>
            <a:br>
              <a:rPr lang="ru-RU" sz="2800" b="1" i="1" dirty="0" smtClean="0"/>
            </a:br>
            <a:r>
              <a:rPr lang="ru-RU" sz="2800" b="1" i="1" dirty="0" smtClean="0"/>
              <a:t>Шипами умело сразится с врагами.</a:t>
            </a:r>
            <a:br>
              <a:rPr lang="ru-RU" sz="2800" b="1" i="1" dirty="0" smtClean="0"/>
            </a:br>
            <a:r>
              <a:rPr lang="ru-RU" sz="2800" b="1" i="1" dirty="0" smtClean="0"/>
              <a:t>Раздуется важно, как шарик. И всё ж…</a:t>
            </a:r>
            <a:br>
              <a:rPr lang="ru-RU" sz="2800" b="1" i="1" dirty="0" smtClean="0"/>
            </a:br>
            <a:r>
              <a:rPr lang="ru-RU" sz="2800" b="1" i="1" dirty="0" smtClean="0"/>
              <a:t>Порою хоть страшно, плывёт</a:t>
            </a:r>
          </a:p>
        </p:txBody>
      </p:sp>
      <p:pic>
        <p:nvPicPr>
          <p:cNvPr id="12" name="Рисунок 11" descr="photo-6202.png"/>
          <p:cNvPicPr>
            <a:picLocks noChangeAspect="1"/>
          </p:cNvPicPr>
          <p:nvPr/>
        </p:nvPicPr>
        <p:blipFill>
          <a:blip r:embed="rId4" cstate="print"/>
          <a:stretch>
            <a:fillRect/>
          </a:stretch>
        </p:blipFill>
        <p:spPr>
          <a:xfrm>
            <a:off x="0" y="5013176"/>
            <a:ext cx="2160240" cy="2160240"/>
          </a:xfrm>
          <a:prstGeom prst="rect">
            <a:avLst/>
          </a:prstGeom>
        </p:spPr>
      </p:pic>
      <p:sp>
        <p:nvSpPr>
          <p:cNvPr id="13" name="TextBox 12"/>
          <p:cNvSpPr txBox="1"/>
          <p:nvPr/>
        </p:nvSpPr>
        <p:spPr>
          <a:xfrm>
            <a:off x="2555776" y="2060848"/>
            <a:ext cx="1251248" cy="523220"/>
          </a:xfrm>
          <a:prstGeom prst="rect">
            <a:avLst/>
          </a:prstGeom>
          <a:noFill/>
        </p:spPr>
        <p:txBody>
          <a:bodyPr wrap="square" rtlCol="0">
            <a:spAutoFit/>
          </a:bodyPr>
          <a:lstStyle/>
          <a:p>
            <a:r>
              <a:rPr lang="ru-RU" sz="2800" b="1" i="1" dirty="0" smtClean="0"/>
              <a:t>КИТ</a:t>
            </a:r>
            <a:endParaRPr lang="ru-RU" sz="2800" b="1" i="1" dirty="0"/>
          </a:p>
        </p:txBody>
      </p:sp>
      <p:sp>
        <p:nvSpPr>
          <p:cNvPr id="14" name="TextBox 13"/>
          <p:cNvSpPr txBox="1"/>
          <p:nvPr/>
        </p:nvSpPr>
        <p:spPr>
          <a:xfrm>
            <a:off x="2411760" y="4869160"/>
            <a:ext cx="2016224" cy="523220"/>
          </a:xfrm>
          <a:prstGeom prst="rect">
            <a:avLst/>
          </a:prstGeom>
          <a:noFill/>
        </p:spPr>
        <p:txBody>
          <a:bodyPr wrap="square" rtlCol="0">
            <a:spAutoFit/>
          </a:bodyPr>
          <a:lstStyle/>
          <a:p>
            <a:r>
              <a:rPr lang="ru-RU" sz="2800" b="1" i="1" dirty="0" smtClean="0"/>
              <a:t>МЕДУЗА</a:t>
            </a:r>
            <a:endParaRPr lang="ru-RU" sz="2800" b="1" i="1" dirty="0"/>
          </a:p>
        </p:txBody>
      </p:sp>
      <p:sp>
        <p:nvSpPr>
          <p:cNvPr id="15" name="TextBox 14"/>
          <p:cNvSpPr txBox="1"/>
          <p:nvPr/>
        </p:nvSpPr>
        <p:spPr>
          <a:xfrm>
            <a:off x="6732240" y="6334781"/>
            <a:ext cx="2411760" cy="523220"/>
          </a:xfrm>
          <a:prstGeom prst="rect">
            <a:avLst/>
          </a:prstGeom>
          <a:noFill/>
        </p:spPr>
        <p:txBody>
          <a:bodyPr wrap="square" rtlCol="0">
            <a:spAutoFit/>
          </a:bodyPr>
          <a:lstStyle/>
          <a:p>
            <a:r>
              <a:rPr lang="ru-RU" sz="2800" b="1" i="1" dirty="0" smtClean="0"/>
              <a:t>МОРСКОЙ ЁЖ</a:t>
            </a:r>
            <a:endParaRPr lang="ru-RU" sz="28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770" decel="100000"/>
                                        <p:tgtEl>
                                          <p:spTgt spid="13"/>
                                        </p:tgtEl>
                                      </p:cBhvr>
                                    </p:animEffect>
                                    <p:animScale>
                                      <p:cBhvr>
                                        <p:cTn id="15" dur="770" decel="100000"/>
                                        <p:tgtEl>
                                          <p:spTgt spid="13"/>
                                        </p:tgtEl>
                                      </p:cBhvr>
                                      <p:from x="10000" y="10000"/>
                                      <p:to x="200000" y="450000"/>
                                    </p:animScale>
                                    <p:animScale>
                                      <p:cBhvr>
                                        <p:cTn id="16" dur="1230" accel="100000" fill="hold">
                                          <p:stCondLst>
                                            <p:cond delay="770"/>
                                          </p:stCondLst>
                                        </p:cTn>
                                        <p:tgtEl>
                                          <p:spTgt spid="13"/>
                                        </p:tgtEl>
                                      </p:cBhvr>
                                      <p:from x="200000" y="450000"/>
                                      <p:to x="100000" y="100000"/>
                                    </p:animScale>
                                    <p:set>
                                      <p:cBhvr>
                                        <p:cTn id="17" dur="770" fill="hold"/>
                                        <p:tgtEl>
                                          <p:spTgt spid="13"/>
                                        </p:tgtEl>
                                        <p:attrNameLst>
                                          <p:attrName>ppt_x</p:attrName>
                                        </p:attrNameLst>
                                      </p:cBhvr>
                                      <p:to>
                                        <p:strVal val="(0.5)"/>
                                      </p:to>
                                    </p:set>
                                    <p:anim from="(0.5)" to="(#ppt_x)" calcmode="lin" valueType="num">
                                      <p:cBhvr>
                                        <p:cTn id="18" dur="1230" accel="100000" fill="hold">
                                          <p:stCondLst>
                                            <p:cond delay="770"/>
                                          </p:stCondLst>
                                        </p:cTn>
                                        <p:tgtEl>
                                          <p:spTgt spid="13"/>
                                        </p:tgtEl>
                                        <p:attrNameLst>
                                          <p:attrName>ppt_x</p:attrName>
                                        </p:attrNameLst>
                                      </p:cBhvr>
                                    </p:anim>
                                    <p:set>
                                      <p:cBhvr>
                                        <p:cTn id="19" dur="770" fill="hold"/>
                                        <p:tgtEl>
                                          <p:spTgt spid="13"/>
                                        </p:tgtEl>
                                        <p:attrNameLst>
                                          <p:attrName>ppt_y</p:attrName>
                                        </p:attrNameLst>
                                      </p:cBhvr>
                                      <p:to>
                                        <p:strVal val="(#ppt_y+0.4)"/>
                                      </p:to>
                                    </p:set>
                                    <p:anim from="(#ppt_y+0.4)" to="(#ppt_y)" calcmode="lin" valueType="num">
                                      <p:cBhvr>
                                        <p:cTn id="20" dur="1230" accel="100000" fill="hold">
                                          <p:stCondLst>
                                            <p:cond delay="770"/>
                                          </p:stCondLst>
                                        </p:cTn>
                                        <p:tgtEl>
                                          <p:spTgt spid="13"/>
                                        </p:tgtEl>
                                        <p:attrNameLst>
                                          <p:attrName>ppt_y</p:attrName>
                                        </p:attrNameLst>
                                      </p:cBhvr>
                                    </p:anim>
                                  </p:childTnLst>
                                </p:cTn>
                              </p:par>
                              <p:par>
                                <p:cTn id="21" presetID="3" presetClass="emph" presetSubtype="2" fill="hold" grpId="1" nodeType="withEffect">
                                  <p:stCondLst>
                                    <p:cond delay="0"/>
                                  </p:stCondLst>
                                  <p:childTnLst>
                                    <p:animClr clrSpc="rgb">
                                      <p:cBhvr override="childStyle">
                                        <p:cTn id="22" dur="2000" fill="hold"/>
                                        <p:tgtEl>
                                          <p:spTgt spid="13"/>
                                        </p:tgtEl>
                                        <p:attrNameLst>
                                          <p:attrName>style.color</p:attrName>
                                        </p:attrNameLst>
                                      </p:cBhvr>
                                      <p:to>
                                        <a:srgbClr val="1906A2"/>
                                      </p:to>
                                    </p:animClr>
                                  </p:childTnLst>
                                </p:cTn>
                              </p:par>
                              <p:par>
                                <p:cTn id="23" presetID="5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770" decel="100000"/>
                                        <p:tgtEl>
                                          <p:spTgt spid="8"/>
                                        </p:tgtEl>
                                      </p:cBhvr>
                                    </p:animEffect>
                                    <p:animScale>
                                      <p:cBhvr>
                                        <p:cTn id="26" dur="770" decel="100000"/>
                                        <p:tgtEl>
                                          <p:spTgt spid="8"/>
                                        </p:tgtEl>
                                      </p:cBhvr>
                                      <p:from x="10000" y="10000"/>
                                      <p:to x="200000" y="450000"/>
                                    </p:animScale>
                                    <p:animScale>
                                      <p:cBhvr>
                                        <p:cTn id="27" dur="1230" accel="100000" fill="hold">
                                          <p:stCondLst>
                                            <p:cond delay="770"/>
                                          </p:stCondLst>
                                        </p:cTn>
                                        <p:tgtEl>
                                          <p:spTgt spid="8"/>
                                        </p:tgtEl>
                                      </p:cBhvr>
                                      <p:from x="200000" y="450000"/>
                                      <p:to x="100000" y="100000"/>
                                    </p:animScale>
                                    <p:set>
                                      <p:cBhvr>
                                        <p:cTn id="28" dur="770" fill="hold"/>
                                        <p:tgtEl>
                                          <p:spTgt spid="8"/>
                                        </p:tgtEl>
                                        <p:attrNameLst>
                                          <p:attrName>ppt_x</p:attrName>
                                        </p:attrNameLst>
                                      </p:cBhvr>
                                      <p:to>
                                        <p:strVal val="(0.5)"/>
                                      </p:to>
                                    </p:set>
                                    <p:anim from="(0.5)" to="(#ppt_x)" calcmode="lin" valueType="num">
                                      <p:cBhvr>
                                        <p:cTn id="29" dur="1230" accel="100000" fill="hold">
                                          <p:stCondLst>
                                            <p:cond delay="770"/>
                                          </p:stCondLst>
                                        </p:cTn>
                                        <p:tgtEl>
                                          <p:spTgt spid="8"/>
                                        </p:tgtEl>
                                        <p:attrNameLst>
                                          <p:attrName>ppt_x</p:attrName>
                                        </p:attrNameLst>
                                      </p:cBhvr>
                                    </p:anim>
                                    <p:set>
                                      <p:cBhvr>
                                        <p:cTn id="30" dur="770" fill="hold"/>
                                        <p:tgtEl>
                                          <p:spTgt spid="8"/>
                                        </p:tgtEl>
                                        <p:attrNameLst>
                                          <p:attrName>ppt_y</p:attrName>
                                        </p:attrNameLst>
                                      </p:cBhvr>
                                      <p:to>
                                        <p:strVal val="(#ppt_y+0.4)"/>
                                      </p:to>
                                    </p:set>
                                    <p:anim from="(#ppt_y+0.4)" to="(#ppt_y)" calcmode="lin" valueType="num">
                                      <p:cBhvr>
                                        <p:cTn id="31" dur="1230" accel="100000" fill="hold">
                                          <p:stCondLst>
                                            <p:cond delay="770"/>
                                          </p:stCondLst>
                                        </p:cTn>
                                        <p:tgtEl>
                                          <p:spTgt spid="8"/>
                                        </p:tgtEl>
                                        <p:attrNameLst>
                                          <p:attrName>ppt_y</p:attrName>
                                        </p:attrNameLst>
                                      </p:cBhvr>
                                    </p:anim>
                                  </p:childTnLst>
                                </p:cTn>
                              </p:par>
                            </p:childTnLst>
                          </p:cTn>
                        </p:par>
                      </p:childTnLst>
                    </p:cTn>
                  </p:par>
                  <p:par>
                    <p:cTn id="32" fill="hold">
                      <p:stCondLst>
                        <p:cond delay="indefinite"/>
                      </p:stCondLst>
                      <p:childTnLst>
                        <p:par>
                          <p:cTn id="33" fill="hold">
                            <p:stCondLst>
                              <p:cond delay="0"/>
                            </p:stCondLst>
                            <p:childTnLst>
                              <p:par>
                                <p:cTn id="34" presetID="27" presetClass="entr" presetSubtype="0" fill="hold" grpId="0" nodeType="clickEffect">
                                  <p:stCondLst>
                                    <p:cond delay="0"/>
                                  </p:stCondLst>
                                  <p:iterate type="lt">
                                    <p:tmPct val="50000"/>
                                  </p:iterate>
                                  <p:childTnLst>
                                    <p:set>
                                      <p:cBhvr>
                                        <p:cTn id="35" dur="1" fill="hold">
                                          <p:stCondLst>
                                            <p:cond delay="0"/>
                                          </p:stCondLst>
                                        </p:cTn>
                                        <p:tgtEl>
                                          <p:spTgt spid="9"/>
                                        </p:tgtEl>
                                        <p:attrNameLst>
                                          <p:attrName>style.visibility</p:attrName>
                                        </p:attrNameLst>
                                      </p:cBhvr>
                                      <p:to>
                                        <p:strVal val="visible"/>
                                      </p:to>
                                    </p:set>
                                    <p:anim calcmode="discrete" valueType="clr">
                                      <p:cBhvr override="childStyle">
                                        <p:cTn id="36"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9"/>
                                        </p:tgtEl>
                                        <p:attrNameLst>
                                          <p:attrName>fillcolor</p:attrName>
                                        </p:attrNameLst>
                                      </p:cBhvr>
                                      <p:tavLst>
                                        <p:tav tm="0">
                                          <p:val>
                                            <p:clrVal>
                                              <a:schemeClr val="accent2"/>
                                            </p:clrVal>
                                          </p:val>
                                        </p:tav>
                                        <p:tav tm="50000">
                                          <p:val>
                                            <p:clrVal>
                                              <a:schemeClr val="hlink"/>
                                            </p:clrVal>
                                          </p:val>
                                        </p:tav>
                                      </p:tavLst>
                                    </p:anim>
                                    <p:set>
                                      <p:cBhvr>
                                        <p:cTn id="38" dur="80"/>
                                        <p:tgtEl>
                                          <p:spTgt spid="9"/>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20"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edge">
                                      <p:cBhvr>
                                        <p:cTn id="43" dur="2000"/>
                                        <p:tgtEl>
                                          <p:spTgt spid="14"/>
                                        </p:tgtEl>
                                      </p:cBhvr>
                                    </p:animEffect>
                                  </p:childTnLst>
                                </p:cTn>
                              </p:par>
                              <p:par>
                                <p:cTn id="44" presetID="3" presetClass="emph" presetSubtype="2" fill="hold" grpId="1" nodeType="withEffect">
                                  <p:stCondLst>
                                    <p:cond delay="0"/>
                                  </p:stCondLst>
                                  <p:childTnLst>
                                    <p:animClr clrSpc="rgb">
                                      <p:cBhvr override="childStyle">
                                        <p:cTn id="45" dur="2000" fill="hold"/>
                                        <p:tgtEl>
                                          <p:spTgt spid="14"/>
                                        </p:tgtEl>
                                        <p:attrNameLst>
                                          <p:attrName>style.color</p:attrName>
                                        </p:attrNameLst>
                                      </p:cBhvr>
                                      <p:to>
                                        <a:srgbClr val="FFE41D"/>
                                      </p:to>
                                    </p:animClr>
                                  </p:childTnLst>
                                </p:cTn>
                              </p:par>
                              <p:par>
                                <p:cTn id="46" presetID="2" presetClass="entr" presetSubtype="4" fill="hold"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2000" fill="hold"/>
                                        <p:tgtEl>
                                          <p:spTgt spid="10"/>
                                        </p:tgtEl>
                                        <p:attrNameLst>
                                          <p:attrName>ppt_x</p:attrName>
                                        </p:attrNameLst>
                                      </p:cBhvr>
                                      <p:tavLst>
                                        <p:tav tm="0">
                                          <p:val>
                                            <p:strVal val="#ppt_x"/>
                                          </p:val>
                                        </p:tav>
                                        <p:tav tm="100000">
                                          <p:val>
                                            <p:strVal val="#ppt_x"/>
                                          </p:val>
                                        </p:tav>
                                      </p:tavLst>
                                    </p:anim>
                                    <p:anim calcmode="lin" valueType="num">
                                      <p:cBhvr additive="base">
                                        <p:cTn id="49"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7" presetClass="entr" presetSubtype="0" fill="hold" grpId="0" nodeType="clickEffect">
                                  <p:stCondLst>
                                    <p:cond delay="0"/>
                                  </p:stCondLst>
                                  <p:iterate type="lt">
                                    <p:tmPct val="50000"/>
                                  </p:iterate>
                                  <p:childTnLst>
                                    <p:set>
                                      <p:cBhvr>
                                        <p:cTn id="53" dur="1" fill="hold">
                                          <p:stCondLst>
                                            <p:cond delay="0"/>
                                          </p:stCondLst>
                                        </p:cTn>
                                        <p:tgtEl>
                                          <p:spTgt spid="11"/>
                                        </p:tgtEl>
                                        <p:attrNameLst>
                                          <p:attrName>style.visibility</p:attrName>
                                        </p:attrNameLst>
                                      </p:cBhvr>
                                      <p:to>
                                        <p:strVal val="visible"/>
                                      </p:to>
                                    </p:set>
                                    <p:anim calcmode="discrete" valueType="clr">
                                      <p:cBhvr override="childStyle">
                                        <p:cTn id="54"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11"/>
                                        </p:tgtEl>
                                        <p:attrNameLst>
                                          <p:attrName>fillcolor</p:attrName>
                                        </p:attrNameLst>
                                      </p:cBhvr>
                                      <p:tavLst>
                                        <p:tav tm="0">
                                          <p:val>
                                            <p:clrVal>
                                              <a:schemeClr val="accent2"/>
                                            </p:clrVal>
                                          </p:val>
                                        </p:tav>
                                        <p:tav tm="50000">
                                          <p:val>
                                            <p:clrVal>
                                              <a:schemeClr val="hlink"/>
                                            </p:clrVal>
                                          </p:val>
                                        </p:tav>
                                      </p:tavLst>
                                    </p:anim>
                                    <p:set>
                                      <p:cBhvr>
                                        <p:cTn id="56" dur="80"/>
                                        <p:tgtEl>
                                          <p:spTgt spid="11"/>
                                        </p:tgtEl>
                                        <p:attrNameLst>
                                          <p:attrName>fill.type</p:attrName>
                                        </p:attrNameLst>
                                      </p:cBhvr>
                                      <p:to>
                                        <p:strVal val="solid"/>
                                      </p:to>
                                    </p:set>
                                  </p:childTnLst>
                                </p:cTn>
                              </p:par>
                            </p:childTnLst>
                          </p:cTn>
                        </p:par>
                      </p:childTnLst>
                    </p:cTn>
                  </p:par>
                  <p:par>
                    <p:cTn id="57" fill="hold">
                      <p:stCondLst>
                        <p:cond delay="indefinite"/>
                      </p:stCondLst>
                      <p:childTnLst>
                        <p:par>
                          <p:cTn id="58" fill="hold">
                            <p:stCondLst>
                              <p:cond delay="0"/>
                            </p:stCondLst>
                            <p:childTnLst>
                              <p:par>
                                <p:cTn id="59" presetID="27" presetClass="entr" presetSubtype="0" fill="hold" grpId="0" nodeType="clickEffect">
                                  <p:stCondLst>
                                    <p:cond delay="0"/>
                                  </p:stCondLst>
                                  <p:iterate type="lt">
                                    <p:tmPct val="50000"/>
                                  </p:iterate>
                                  <p:childTnLst>
                                    <p:set>
                                      <p:cBhvr>
                                        <p:cTn id="60" dur="1" fill="hold">
                                          <p:stCondLst>
                                            <p:cond delay="0"/>
                                          </p:stCondLst>
                                        </p:cTn>
                                        <p:tgtEl>
                                          <p:spTgt spid="15"/>
                                        </p:tgtEl>
                                        <p:attrNameLst>
                                          <p:attrName>style.visibility</p:attrName>
                                        </p:attrNameLst>
                                      </p:cBhvr>
                                      <p:to>
                                        <p:strVal val="visible"/>
                                      </p:to>
                                    </p:set>
                                    <p:anim calcmode="discrete" valueType="clr">
                                      <p:cBhvr override="childStyle">
                                        <p:cTn id="61"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15"/>
                                        </p:tgtEl>
                                        <p:attrNameLst>
                                          <p:attrName>fillcolor</p:attrName>
                                        </p:attrNameLst>
                                      </p:cBhvr>
                                      <p:tavLst>
                                        <p:tav tm="0">
                                          <p:val>
                                            <p:clrVal>
                                              <a:schemeClr val="accent2"/>
                                            </p:clrVal>
                                          </p:val>
                                        </p:tav>
                                        <p:tav tm="50000">
                                          <p:val>
                                            <p:clrVal>
                                              <a:schemeClr val="hlink"/>
                                            </p:clrVal>
                                          </p:val>
                                        </p:tav>
                                      </p:tavLst>
                                    </p:anim>
                                    <p:set>
                                      <p:cBhvr>
                                        <p:cTn id="63" dur="80"/>
                                        <p:tgtEl>
                                          <p:spTgt spid="15"/>
                                        </p:tgtEl>
                                        <p:attrNameLst>
                                          <p:attrName>fill.type</p:attrName>
                                        </p:attrNameLst>
                                      </p:cBhvr>
                                      <p:to>
                                        <p:strVal val="solid"/>
                                      </p:to>
                                    </p:set>
                                  </p:childTnLst>
                                </p:cTn>
                              </p:par>
                              <p:par>
                                <p:cTn id="64" presetID="2" presetClass="entr" presetSubtype="8" fill="hold" nodeType="with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additive="base">
                                        <p:cTn id="66" dur="2000" fill="hold"/>
                                        <p:tgtEl>
                                          <p:spTgt spid="12"/>
                                        </p:tgtEl>
                                        <p:attrNameLst>
                                          <p:attrName>ppt_x</p:attrName>
                                        </p:attrNameLst>
                                      </p:cBhvr>
                                      <p:tavLst>
                                        <p:tav tm="0">
                                          <p:val>
                                            <p:strVal val="0-#ppt_w/2"/>
                                          </p:val>
                                        </p:tav>
                                        <p:tav tm="100000">
                                          <p:val>
                                            <p:strVal val="#ppt_x"/>
                                          </p:val>
                                        </p:tav>
                                      </p:tavLst>
                                    </p:anim>
                                    <p:anim calcmode="lin" valueType="num">
                                      <p:cBhvr additive="base">
                                        <p:cTn id="67" dur="2000" fill="hold"/>
                                        <p:tgtEl>
                                          <p:spTgt spid="12"/>
                                        </p:tgtEl>
                                        <p:attrNameLst>
                                          <p:attrName>ppt_y</p:attrName>
                                        </p:attrNameLst>
                                      </p:cBhvr>
                                      <p:tavLst>
                                        <p:tav tm="0">
                                          <p:val>
                                            <p:strVal val="#ppt_y"/>
                                          </p:val>
                                        </p:tav>
                                        <p:tav tm="100000">
                                          <p:val>
                                            <p:strVal val="#ppt_y"/>
                                          </p:val>
                                        </p:tav>
                                      </p:tavLst>
                                    </p:anim>
                                  </p:childTnLst>
                                </p:cTn>
                              </p:par>
                              <p:par>
                                <p:cTn id="68" presetID="3" presetClass="emph" presetSubtype="2" fill="hold" grpId="1" nodeType="withEffect">
                                  <p:stCondLst>
                                    <p:cond delay="0"/>
                                  </p:stCondLst>
                                  <p:iterate type="lt">
                                    <p:tmPct val="0"/>
                                  </p:iterate>
                                  <p:childTnLst>
                                    <p:animClr clrSpc="rgb">
                                      <p:cBhvr override="childStyle">
                                        <p:cTn id="69" dur="2000" fill="hold"/>
                                        <p:tgtEl>
                                          <p:spTgt spid="15"/>
                                        </p:tgtEl>
                                        <p:attrNameLst>
                                          <p:attrName>style.color</p:attrName>
                                        </p:attrNameLst>
                                      </p:cBhvr>
                                      <p:to>
                                        <a:srgbClr val="FA323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1" grpId="0"/>
      <p:bldP spid="13" grpId="0"/>
      <p:bldP spid="13" grpId="1"/>
      <p:bldP spid="14" grpId="0"/>
      <p:bldP spid="14" grpId="1"/>
      <p:bldP spid="15" grpId="0"/>
      <p:bldP spid="15"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71800" y="1268760"/>
            <a:ext cx="3024336" cy="830997"/>
          </a:xfrm>
          <a:prstGeom prst="rect">
            <a:avLst/>
          </a:prstGeom>
          <a:noFill/>
        </p:spPr>
        <p:txBody>
          <a:bodyPr wrap="square" rtlCol="0">
            <a:spAutoFit/>
          </a:bodyPr>
          <a:lstStyle/>
          <a:p>
            <a:pPr algn="ctr"/>
            <a:r>
              <a:rPr lang="ru-RU" sz="4800" b="1" dirty="0" smtClean="0">
                <a:latin typeface="Arial Black" pitchFamily="34" charset="0"/>
                <a:cs typeface="Aharoni" pitchFamily="2" charset="-79"/>
              </a:rPr>
              <a:t>КОНЕЦ</a:t>
            </a:r>
            <a:endParaRPr lang="ru-RU" sz="4800" b="1" dirty="0">
              <a:latin typeface="Arial Black" pitchFamily="34" charset="0"/>
              <a:cs typeface="Aharoni" pitchFamily="2" charset="-79"/>
            </a:endParaRPr>
          </a:p>
        </p:txBody>
      </p:sp>
      <p:pic>
        <p:nvPicPr>
          <p:cNvPr id="3" name="Рисунок 2" descr="3461648.png"/>
          <p:cNvPicPr>
            <a:picLocks noChangeAspect="1"/>
          </p:cNvPicPr>
          <p:nvPr/>
        </p:nvPicPr>
        <p:blipFill>
          <a:blip r:embed="rId2" cstate="print"/>
          <a:stretch>
            <a:fillRect/>
          </a:stretch>
        </p:blipFill>
        <p:spPr>
          <a:xfrm>
            <a:off x="-72008" y="1296963"/>
            <a:ext cx="2322359" cy="2968749"/>
          </a:xfrm>
          <a:prstGeom prst="rect">
            <a:avLst/>
          </a:prstGeom>
        </p:spPr>
      </p:pic>
      <p:pic>
        <p:nvPicPr>
          <p:cNvPr id="4" name="Рисунок 3" descr="11945872.png"/>
          <p:cNvPicPr>
            <a:picLocks noChangeAspect="1"/>
          </p:cNvPicPr>
          <p:nvPr/>
        </p:nvPicPr>
        <p:blipFill>
          <a:blip r:embed="rId3" cstate="print"/>
          <a:stretch>
            <a:fillRect/>
          </a:stretch>
        </p:blipFill>
        <p:spPr>
          <a:xfrm>
            <a:off x="-1908720" y="-3815605"/>
            <a:ext cx="5765626" cy="5765626"/>
          </a:xfrm>
          <a:prstGeom prst="rect">
            <a:avLst/>
          </a:prstGeom>
        </p:spPr>
      </p:pic>
      <p:pic>
        <p:nvPicPr>
          <p:cNvPr id="5" name="Рисунок 4" descr="11945872.png"/>
          <p:cNvPicPr>
            <a:picLocks noChangeAspect="1"/>
          </p:cNvPicPr>
          <p:nvPr/>
        </p:nvPicPr>
        <p:blipFill>
          <a:blip r:embed="rId3" cstate="print"/>
          <a:stretch>
            <a:fillRect/>
          </a:stretch>
        </p:blipFill>
        <p:spPr>
          <a:xfrm>
            <a:off x="6948264" y="-1367333"/>
            <a:ext cx="5765626" cy="5765626"/>
          </a:xfrm>
          <a:prstGeom prst="rect">
            <a:avLst/>
          </a:prstGeom>
        </p:spPr>
      </p:pic>
      <p:pic>
        <p:nvPicPr>
          <p:cNvPr id="6" name="Рисунок 5" descr="11945872.png"/>
          <p:cNvPicPr>
            <a:picLocks noChangeAspect="1"/>
          </p:cNvPicPr>
          <p:nvPr/>
        </p:nvPicPr>
        <p:blipFill>
          <a:blip r:embed="rId3" cstate="print"/>
          <a:stretch>
            <a:fillRect/>
          </a:stretch>
        </p:blipFill>
        <p:spPr>
          <a:xfrm>
            <a:off x="3995936" y="-3815605"/>
            <a:ext cx="5765626" cy="5765626"/>
          </a:xfrm>
          <a:prstGeom prst="rect">
            <a:avLst/>
          </a:prstGeom>
        </p:spPr>
      </p:pic>
      <p:pic>
        <p:nvPicPr>
          <p:cNvPr id="7" name="Рисунок 6" descr="3461648.png"/>
          <p:cNvPicPr>
            <a:picLocks noChangeAspect="1"/>
          </p:cNvPicPr>
          <p:nvPr/>
        </p:nvPicPr>
        <p:blipFill>
          <a:blip r:embed="rId2" cstate="print"/>
          <a:stretch>
            <a:fillRect/>
          </a:stretch>
        </p:blipFill>
        <p:spPr>
          <a:xfrm>
            <a:off x="6516216" y="3889251"/>
            <a:ext cx="2322359" cy="2968749"/>
          </a:xfrm>
          <a:prstGeom prst="rect">
            <a:avLst/>
          </a:prstGeom>
        </p:spPr>
      </p:pic>
      <p:pic>
        <p:nvPicPr>
          <p:cNvPr id="8" name="Рисунок 7" descr="3461648.png"/>
          <p:cNvPicPr>
            <a:picLocks noChangeAspect="1"/>
          </p:cNvPicPr>
          <p:nvPr/>
        </p:nvPicPr>
        <p:blipFill>
          <a:blip r:embed="rId2" cstate="print"/>
          <a:stretch>
            <a:fillRect/>
          </a:stretch>
        </p:blipFill>
        <p:spPr>
          <a:xfrm>
            <a:off x="6749633" y="792907"/>
            <a:ext cx="2322359" cy="2968749"/>
          </a:xfrm>
          <a:prstGeom prst="rect">
            <a:avLst/>
          </a:prstGeom>
        </p:spPr>
      </p:pic>
      <p:pic>
        <p:nvPicPr>
          <p:cNvPr id="9" name="Рисунок 8" descr="153.gif"/>
          <p:cNvPicPr>
            <a:picLocks noChangeAspect="1"/>
          </p:cNvPicPr>
          <p:nvPr/>
        </p:nvPicPr>
        <p:blipFill>
          <a:blip r:embed="rId4" cstate="print"/>
          <a:stretch>
            <a:fillRect/>
          </a:stretch>
        </p:blipFill>
        <p:spPr>
          <a:xfrm flipH="1">
            <a:off x="323528" y="5229200"/>
            <a:ext cx="1085278" cy="18449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ppt_x"/>
                                          </p:val>
                                        </p:tav>
                                        <p:tav tm="100000">
                                          <p:val>
                                            <p:strVal val="#ppt_x"/>
                                          </p:val>
                                        </p:tav>
                                      </p:tavLst>
                                    </p:anim>
                                    <p:anim calcmode="lin" valueType="num">
                                      <p:cBhvr additive="base">
                                        <p:cTn id="8" dur="3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3000" fill="hold"/>
                                        <p:tgtEl>
                                          <p:spTgt spid="5"/>
                                        </p:tgtEl>
                                        <p:attrNameLst>
                                          <p:attrName>ppt_x</p:attrName>
                                        </p:attrNameLst>
                                      </p:cBhvr>
                                      <p:tavLst>
                                        <p:tav tm="0">
                                          <p:val>
                                            <p:strVal val="#ppt_x"/>
                                          </p:val>
                                        </p:tav>
                                        <p:tav tm="100000">
                                          <p:val>
                                            <p:strVal val="#ppt_x"/>
                                          </p:val>
                                        </p:tav>
                                      </p:tavLst>
                                    </p:anim>
                                    <p:anim calcmode="lin" valueType="num">
                                      <p:cBhvr additive="base">
                                        <p:cTn id="12" dur="30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3000" fill="hold"/>
                                        <p:tgtEl>
                                          <p:spTgt spid="6"/>
                                        </p:tgtEl>
                                        <p:attrNameLst>
                                          <p:attrName>ppt_x</p:attrName>
                                        </p:attrNameLst>
                                      </p:cBhvr>
                                      <p:tavLst>
                                        <p:tav tm="0">
                                          <p:val>
                                            <p:strVal val="#ppt_x"/>
                                          </p:val>
                                        </p:tav>
                                        <p:tav tm="100000">
                                          <p:val>
                                            <p:strVal val="#ppt_x"/>
                                          </p:val>
                                        </p:tav>
                                      </p:tavLst>
                                    </p:anim>
                                    <p:anim calcmode="lin" valueType="num">
                                      <p:cBhvr additive="base">
                                        <p:cTn id="16" dur="3000" fill="hold"/>
                                        <p:tgtEl>
                                          <p:spTgt spid="6"/>
                                        </p:tgtEl>
                                        <p:attrNameLst>
                                          <p:attrName>ppt_y</p:attrName>
                                        </p:attrNameLst>
                                      </p:cBhvr>
                                      <p:tavLst>
                                        <p:tav tm="0">
                                          <p:val>
                                            <p:strVal val="1+#ppt_h/2"/>
                                          </p:val>
                                        </p:tav>
                                        <p:tav tm="100000">
                                          <p:val>
                                            <p:strVal val="#ppt_y"/>
                                          </p:val>
                                        </p:tav>
                                      </p:tavLst>
                                    </p:anim>
                                  </p:childTnLst>
                                </p:cTn>
                              </p:par>
                              <p:par>
                                <p:cTn id="17" presetID="7"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0" fill="hold"/>
                                        <p:tgtEl>
                                          <p:spTgt spid="7"/>
                                        </p:tgtEl>
                                        <p:attrNameLst>
                                          <p:attrName>ppt_x</p:attrName>
                                        </p:attrNameLst>
                                      </p:cBhvr>
                                      <p:tavLst>
                                        <p:tav tm="0">
                                          <p:val>
                                            <p:strVal val="#ppt_x"/>
                                          </p:val>
                                        </p:tav>
                                        <p:tav tm="100000">
                                          <p:val>
                                            <p:strVal val="#ppt_x"/>
                                          </p:val>
                                        </p:tav>
                                      </p:tavLst>
                                    </p:anim>
                                    <p:anim calcmode="lin" valueType="num">
                                      <p:cBhvr additive="base">
                                        <p:cTn id="20" dur="50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3000" fill="hold"/>
                                        <p:tgtEl>
                                          <p:spTgt spid="3"/>
                                        </p:tgtEl>
                                        <p:attrNameLst>
                                          <p:attrName>ppt_x</p:attrName>
                                        </p:attrNameLst>
                                      </p:cBhvr>
                                      <p:tavLst>
                                        <p:tav tm="0">
                                          <p:val>
                                            <p:strVal val="#ppt_x"/>
                                          </p:val>
                                        </p:tav>
                                        <p:tav tm="100000">
                                          <p:val>
                                            <p:strVal val="#ppt_x"/>
                                          </p:val>
                                        </p:tav>
                                      </p:tavLst>
                                    </p:anim>
                                    <p:anim calcmode="lin" valueType="num">
                                      <p:cBhvr additive="base">
                                        <p:cTn id="24" dur="30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3000" fill="hold"/>
                                        <p:tgtEl>
                                          <p:spTgt spid="8"/>
                                        </p:tgtEl>
                                        <p:attrNameLst>
                                          <p:attrName>ppt_x</p:attrName>
                                        </p:attrNameLst>
                                      </p:cBhvr>
                                      <p:tavLst>
                                        <p:tav tm="0">
                                          <p:val>
                                            <p:strVal val="#ppt_x"/>
                                          </p:val>
                                        </p:tav>
                                        <p:tav tm="100000">
                                          <p:val>
                                            <p:strVal val="#ppt_x"/>
                                          </p:val>
                                        </p:tav>
                                      </p:tavLst>
                                    </p:anim>
                                    <p:anim calcmode="lin" valueType="num">
                                      <p:cBhvr additive="base">
                                        <p:cTn id="28" dur="3000" fill="hold"/>
                                        <p:tgtEl>
                                          <p:spTgt spid="8"/>
                                        </p:tgtEl>
                                        <p:attrNameLst>
                                          <p:attrName>ppt_y</p:attrName>
                                        </p:attrNameLst>
                                      </p:cBhvr>
                                      <p:tavLst>
                                        <p:tav tm="0">
                                          <p:val>
                                            <p:strVal val="1+#ppt_h/2"/>
                                          </p:val>
                                        </p:tav>
                                        <p:tav tm="100000">
                                          <p:val>
                                            <p:strVal val="#ppt_y"/>
                                          </p:val>
                                        </p:tav>
                                      </p:tavLst>
                                    </p:anim>
                                  </p:childTnLst>
                                </p:cTn>
                              </p:par>
                              <p:par>
                                <p:cTn id="29" presetID="0" presetClass="path" presetSubtype="0" accel="50000" decel="50000" fill="hold" nodeType="withEffect">
                                  <p:stCondLst>
                                    <p:cond delay="0"/>
                                  </p:stCondLst>
                                  <p:childTnLst>
                                    <p:animMotion origin="layout" path="M 1.94444E-6 -0.07153 C 0.01927 -0.13241 0.03889 -0.19305 0.06962 -0.2118 C 0.10052 -0.23079 0.14687 -0.16551 0.18472 -0.18542 C 0.22274 -0.20509 0.25347 -0.30694 0.29705 -0.33032 C 0.34062 -0.3537 0.40555 -0.28356 0.44635 -0.32546 C 0.48715 -0.36736 0.51753 -0.52778 0.54219 -0.58171 C 0.56701 -0.63565 0.58055 -0.63194 0.59444 -0.64907 " pathEditMode="relative" rAng="0" ptsTypes="aaaaaaA">
                                      <p:cBhvr>
                                        <p:cTn id="30" dur="5000" fill="hold"/>
                                        <p:tgtEl>
                                          <p:spTgt spid="9"/>
                                        </p:tgtEl>
                                        <p:attrNameLst>
                                          <p:attrName>ppt_x</p:attrName>
                                          <p:attrName>ppt_y</p:attrName>
                                        </p:attrNameLst>
                                      </p:cBhvr>
                                      <p:rCtr x="297" y="-2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4638"/>
            <a:ext cx="8219256" cy="2794322"/>
          </a:xfrm>
        </p:spPr>
        <p:txBody>
          <a:bodyPr>
            <a:noAutofit/>
          </a:bodyPr>
          <a:lstStyle/>
          <a:p>
            <a:r>
              <a:rPr lang="ru-RU" sz="8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Морские обитатели</a:t>
            </a:r>
            <a:endParaRPr lang="ru-RU" sz="8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3" name="Рисунок 2" descr="162.gif"/>
          <p:cNvPicPr>
            <a:picLocks noChangeAspect="1"/>
          </p:cNvPicPr>
          <p:nvPr/>
        </p:nvPicPr>
        <p:blipFill>
          <a:blip r:embed="rId3" cstate="print"/>
          <a:stretch>
            <a:fillRect/>
          </a:stretch>
        </p:blipFill>
        <p:spPr>
          <a:xfrm flipH="1">
            <a:off x="0" y="692696"/>
            <a:ext cx="1285875" cy="1428750"/>
          </a:xfrm>
          <a:prstGeom prst="rect">
            <a:avLst/>
          </a:prstGeom>
        </p:spPr>
      </p:pic>
      <p:pic>
        <p:nvPicPr>
          <p:cNvPr id="4" name="Рисунок 3" descr="3461648.png"/>
          <p:cNvPicPr>
            <a:picLocks noChangeAspect="1"/>
          </p:cNvPicPr>
          <p:nvPr/>
        </p:nvPicPr>
        <p:blipFill>
          <a:blip r:embed="rId4" cstate="print"/>
          <a:stretch>
            <a:fillRect/>
          </a:stretch>
        </p:blipFill>
        <p:spPr>
          <a:xfrm>
            <a:off x="0" y="980728"/>
            <a:ext cx="2322359" cy="2968749"/>
          </a:xfrm>
          <a:prstGeom prst="rect">
            <a:avLst/>
          </a:prstGeom>
        </p:spPr>
      </p:pic>
      <p:pic>
        <p:nvPicPr>
          <p:cNvPr id="5" name="Рисунок 4" descr="11945872.png"/>
          <p:cNvPicPr>
            <a:picLocks noChangeAspect="1"/>
          </p:cNvPicPr>
          <p:nvPr/>
        </p:nvPicPr>
        <p:blipFill>
          <a:blip r:embed="rId5" cstate="print"/>
          <a:stretch>
            <a:fillRect/>
          </a:stretch>
        </p:blipFill>
        <p:spPr>
          <a:xfrm>
            <a:off x="0" y="-2882813"/>
            <a:ext cx="5765626" cy="5765626"/>
          </a:xfrm>
          <a:prstGeom prst="rect">
            <a:avLst/>
          </a:prstGeom>
        </p:spPr>
      </p:pic>
      <p:pic>
        <p:nvPicPr>
          <p:cNvPr id="6" name="Рисунок 5" descr="11945872.png"/>
          <p:cNvPicPr>
            <a:picLocks noChangeAspect="1"/>
          </p:cNvPicPr>
          <p:nvPr/>
        </p:nvPicPr>
        <p:blipFill>
          <a:blip r:embed="rId5" cstate="print"/>
          <a:stretch>
            <a:fillRect/>
          </a:stretch>
        </p:blipFill>
        <p:spPr>
          <a:xfrm>
            <a:off x="3378374" y="-1395536"/>
            <a:ext cx="5765626" cy="5765626"/>
          </a:xfrm>
          <a:prstGeom prst="rect">
            <a:avLst/>
          </a:prstGeom>
        </p:spPr>
      </p:pic>
      <p:pic>
        <p:nvPicPr>
          <p:cNvPr id="7" name="Рисунок 6" descr="11945872.png"/>
          <p:cNvPicPr>
            <a:picLocks noChangeAspect="1"/>
          </p:cNvPicPr>
          <p:nvPr/>
        </p:nvPicPr>
        <p:blipFill>
          <a:blip r:embed="rId5" cstate="print"/>
          <a:stretch>
            <a:fillRect/>
          </a:stretch>
        </p:blipFill>
        <p:spPr>
          <a:xfrm>
            <a:off x="1475656" y="-531440"/>
            <a:ext cx="5765626" cy="5765626"/>
          </a:xfrm>
          <a:prstGeom prst="rect">
            <a:avLst/>
          </a:prstGeom>
        </p:spPr>
      </p:pic>
      <p:pic>
        <p:nvPicPr>
          <p:cNvPr id="8" name="Рисунок 7" descr="3461648.png"/>
          <p:cNvPicPr>
            <a:picLocks noChangeAspect="1"/>
          </p:cNvPicPr>
          <p:nvPr/>
        </p:nvPicPr>
        <p:blipFill>
          <a:blip r:embed="rId4" cstate="print"/>
          <a:stretch>
            <a:fillRect/>
          </a:stretch>
        </p:blipFill>
        <p:spPr>
          <a:xfrm>
            <a:off x="6588224" y="3573016"/>
            <a:ext cx="2322359" cy="2968749"/>
          </a:xfrm>
          <a:prstGeom prst="rect">
            <a:avLst/>
          </a:prstGeom>
        </p:spPr>
      </p:pic>
      <p:pic>
        <p:nvPicPr>
          <p:cNvPr id="9" name="Рисунок 8" descr="3461648.png"/>
          <p:cNvPicPr>
            <a:picLocks noChangeAspect="1"/>
          </p:cNvPicPr>
          <p:nvPr/>
        </p:nvPicPr>
        <p:blipFill>
          <a:blip r:embed="rId4" cstate="print"/>
          <a:stretch>
            <a:fillRect/>
          </a:stretch>
        </p:blipFill>
        <p:spPr>
          <a:xfrm rot="10800000" flipH="1">
            <a:off x="5508104" y="-675456"/>
            <a:ext cx="2322359" cy="2968749"/>
          </a:xfrm>
          <a:prstGeom prst="rect">
            <a:avLst/>
          </a:prstGeom>
        </p:spPr>
      </p:pic>
      <p:pic>
        <p:nvPicPr>
          <p:cNvPr id="10" name="Рисунок 9" descr="3461648.png"/>
          <p:cNvPicPr>
            <a:picLocks noChangeAspect="1"/>
          </p:cNvPicPr>
          <p:nvPr/>
        </p:nvPicPr>
        <p:blipFill>
          <a:blip r:embed="rId4" cstate="print"/>
          <a:stretch>
            <a:fillRect/>
          </a:stretch>
        </p:blipFill>
        <p:spPr>
          <a:xfrm>
            <a:off x="1979712" y="3889251"/>
            <a:ext cx="2322359" cy="2968749"/>
          </a:xfrm>
          <a:prstGeom prst="rect">
            <a:avLst/>
          </a:prstGeom>
        </p:spPr>
      </p:pic>
      <p:pic>
        <p:nvPicPr>
          <p:cNvPr id="12" name="007.mp3">
            <a:hlinkClick r:id="" action="ppaction://media"/>
          </p:cNvPr>
          <p:cNvPicPr>
            <a:picLocks noRot="1" noChangeAspect="1"/>
          </p:cNvPicPr>
          <p:nvPr>
            <a:audioFile r:link="rId1"/>
          </p:nvPr>
        </p:nvPicPr>
        <p:blipFill>
          <a:blip r:embed="rId6" cstate="print"/>
          <a:stretch>
            <a:fillRect/>
          </a:stretch>
        </p:blipFill>
        <p:spPr>
          <a:xfrm>
            <a:off x="8271520" y="5985520"/>
            <a:ext cx="872480" cy="8724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7" presetClass="entr" presetSubtype="8" fill="hold" grpId="1"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3000" fill="hold"/>
                                        <p:tgtEl>
                                          <p:spTgt spid="2"/>
                                        </p:tgtEl>
                                        <p:attrNameLst>
                                          <p:attrName>ppt_x</p:attrName>
                                        </p:attrNameLst>
                                      </p:cBhvr>
                                      <p:tavLst>
                                        <p:tav tm="0">
                                          <p:val>
                                            <p:strVal val="0-#ppt_w/2"/>
                                          </p:val>
                                        </p:tav>
                                        <p:tav tm="100000">
                                          <p:val>
                                            <p:strVal val="#ppt_x"/>
                                          </p:val>
                                        </p:tav>
                                      </p:tavLst>
                                    </p:anim>
                                    <p:anim calcmode="lin" valueType="num">
                                      <p:cBhvr additive="base">
                                        <p:cTn id="13" dur="3000" fill="hold"/>
                                        <p:tgtEl>
                                          <p:spTgt spid="2"/>
                                        </p:tgtEl>
                                        <p:attrNameLst>
                                          <p:attrName>ppt_y</p:attrName>
                                        </p:attrNameLst>
                                      </p:cBhvr>
                                      <p:tavLst>
                                        <p:tav tm="0">
                                          <p:val>
                                            <p:strVal val="#ppt_y"/>
                                          </p:val>
                                        </p:tav>
                                        <p:tav tm="100000">
                                          <p:val>
                                            <p:strVal val="#ppt_y"/>
                                          </p:val>
                                        </p:tav>
                                      </p:tavLst>
                                    </p:anim>
                                  </p:childTnLst>
                                </p:cTn>
                              </p:par>
                              <p:par>
                                <p:cTn id="14" presetID="0" presetClass="path" presetSubtype="0" accel="50000" decel="50000" fill="hold" nodeType="withEffect">
                                  <p:stCondLst>
                                    <p:cond delay="0"/>
                                  </p:stCondLst>
                                  <p:childTnLst>
                                    <p:animMotion origin="layout" path="M 0.03594 0.00092 L 0.8033 4.50867E-6 " pathEditMode="relative" rAng="0" ptsTypes="AA">
                                      <p:cBhvr>
                                        <p:cTn id="15" dur="3000" fill="hold"/>
                                        <p:tgtEl>
                                          <p:spTgt spid="3"/>
                                        </p:tgtEl>
                                        <p:attrNameLst>
                                          <p:attrName>ppt_x</p:attrName>
                                          <p:attrName>ppt_y</p:attrName>
                                        </p:attrNameLst>
                                      </p:cBhvr>
                                      <p:rCtr x="384" y="0"/>
                                    </p:animMotion>
                                  </p:childTnLst>
                                </p:cTn>
                              </p:par>
                              <p:par>
                                <p:cTn id="16" presetID="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3000" fill="hold"/>
                                        <p:tgtEl>
                                          <p:spTgt spid="5"/>
                                        </p:tgtEl>
                                        <p:attrNameLst>
                                          <p:attrName>ppt_x</p:attrName>
                                        </p:attrNameLst>
                                      </p:cBhvr>
                                      <p:tavLst>
                                        <p:tav tm="0">
                                          <p:val>
                                            <p:strVal val="#ppt_x"/>
                                          </p:val>
                                        </p:tav>
                                        <p:tav tm="100000">
                                          <p:val>
                                            <p:strVal val="#ppt_x"/>
                                          </p:val>
                                        </p:tav>
                                      </p:tavLst>
                                    </p:anim>
                                    <p:anim calcmode="lin" valueType="num">
                                      <p:cBhvr additive="base">
                                        <p:cTn id="19" dur="3000" fill="hold"/>
                                        <p:tgtEl>
                                          <p:spTgt spid="5"/>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3000" fill="hold"/>
                                        <p:tgtEl>
                                          <p:spTgt spid="6"/>
                                        </p:tgtEl>
                                        <p:attrNameLst>
                                          <p:attrName>ppt_x</p:attrName>
                                        </p:attrNameLst>
                                      </p:cBhvr>
                                      <p:tavLst>
                                        <p:tav tm="0">
                                          <p:val>
                                            <p:strVal val="#ppt_x"/>
                                          </p:val>
                                        </p:tav>
                                        <p:tav tm="100000">
                                          <p:val>
                                            <p:strVal val="#ppt_x"/>
                                          </p:val>
                                        </p:tav>
                                      </p:tavLst>
                                    </p:anim>
                                    <p:anim calcmode="lin" valueType="num">
                                      <p:cBhvr additive="base">
                                        <p:cTn id="23" dur="30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3000" fill="hold"/>
                                        <p:tgtEl>
                                          <p:spTgt spid="7"/>
                                        </p:tgtEl>
                                        <p:attrNameLst>
                                          <p:attrName>ppt_x</p:attrName>
                                        </p:attrNameLst>
                                      </p:cBhvr>
                                      <p:tavLst>
                                        <p:tav tm="0">
                                          <p:val>
                                            <p:strVal val="#ppt_x"/>
                                          </p:val>
                                        </p:tav>
                                        <p:tav tm="100000">
                                          <p:val>
                                            <p:strVal val="#ppt_x"/>
                                          </p:val>
                                        </p:tav>
                                      </p:tavLst>
                                    </p:anim>
                                    <p:anim calcmode="lin" valueType="num">
                                      <p:cBhvr additive="base">
                                        <p:cTn id="27" dur="3000" fill="hold"/>
                                        <p:tgtEl>
                                          <p:spTgt spid="7"/>
                                        </p:tgtEl>
                                        <p:attrNameLst>
                                          <p:attrName>ppt_y</p:attrName>
                                        </p:attrNameLst>
                                      </p:cBhvr>
                                      <p:tavLst>
                                        <p:tav tm="0">
                                          <p:val>
                                            <p:strVal val="1+#ppt_h/2"/>
                                          </p:val>
                                        </p:tav>
                                        <p:tav tm="100000">
                                          <p:val>
                                            <p:strVal val="#ppt_y"/>
                                          </p:val>
                                        </p:tav>
                                      </p:tavLst>
                                    </p:anim>
                                  </p:childTnLst>
                                </p:cTn>
                              </p:par>
                              <p:par>
                                <p:cTn id="28" presetID="7" presetClass="entr" presetSubtype="4"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0" fill="hold"/>
                                        <p:tgtEl>
                                          <p:spTgt spid="8"/>
                                        </p:tgtEl>
                                        <p:attrNameLst>
                                          <p:attrName>ppt_x</p:attrName>
                                        </p:attrNameLst>
                                      </p:cBhvr>
                                      <p:tavLst>
                                        <p:tav tm="0">
                                          <p:val>
                                            <p:strVal val="#ppt_x"/>
                                          </p:val>
                                        </p:tav>
                                        <p:tav tm="100000">
                                          <p:val>
                                            <p:strVal val="#ppt_x"/>
                                          </p:val>
                                        </p:tav>
                                      </p:tavLst>
                                    </p:anim>
                                    <p:anim calcmode="lin" valueType="num">
                                      <p:cBhvr additive="base">
                                        <p:cTn id="31" dur="5000" fill="hold"/>
                                        <p:tgtEl>
                                          <p:spTgt spid="8"/>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3000" fill="hold"/>
                                        <p:tgtEl>
                                          <p:spTgt spid="10"/>
                                        </p:tgtEl>
                                        <p:attrNameLst>
                                          <p:attrName>ppt_x</p:attrName>
                                        </p:attrNameLst>
                                      </p:cBhvr>
                                      <p:tavLst>
                                        <p:tav tm="0">
                                          <p:val>
                                            <p:strVal val="#ppt_x"/>
                                          </p:val>
                                        </p:tav>
                                        <p:tav tm="100000">
                                          <p:val>
                                            <p:strVal val="#ppt_x"/>
                                          </p:val>
                                        </p:tav>
                                      </p:tavLst>
                                    </p:anim>
                                    <p:anim calcmode="lin" valueType="num">
                                      <p:cBhvr additive="base">
                                        <p:cTn id="35" dur="3000" fill="hold"/>
                                        <p:tgtEl>
                                          <p:spTgt spid="10"/>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3000" fill="hold"/>
                                        <p:tgtEl>
                                          <p:spTgt spid="4"/>
                                        </p:tgtEl>
                                        <p:attrNameLst>
                                          <p:attrName>ppt_x</p:attrName>
                                        </p:attrNameLst>
                                      </p:cBhvr>
                                      <p:tavLst>
                                        <p:tav tm="0">
                                          <p:val>
                                            <p:strVal val="#ppt_x"/>
                                          </p:val>
                                        </p:tav>
                                        <p:tav tm="100000">
                                          <p:val>
                                            <p:strVal val="#ppt_x"/>
                                          </p:val>
                                        </p:tav>
                                      </p:tavLst>
                                    </p:anim>
                                    <p:anim calcmode="lin" valueType="num">
                                      <p:cBhvr additive="base">
                                        <p:cTn id="39" dur="3000" fill="hold"/>
                                        <p:tgtEl>
                                          <p:spTgt spid="4"/>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3000" fill="hold"/>
                                        <p:tgtEl>
                                          <p:spTgt spid="9"/>
                                        </p:tgtEl>
                                        <p:attrNameLst>
                                          <p:attrName>ppt_x</p:attrName>
                                        </p:attrNameLst>
                                      </p:cBhvr>
                                      <p:tavLst>
                                        <p:tav tm="0">
                                          <p:val>
                                            <p:strVal val="#ppt_x"/>
                                          </p:val>
                                        </p:tav>
                                        <p:tav tm="100000">
                                          <p:val>
                                            <p:strVal val="#ppt_x"/>
                                          </p:val>
                                        </p:tav>
                                      </p:tavLst>
                                    </p:anim>
                                    <p:anim calcmode="lin" valueType="num">
                                      <p:cBhvr additive="base">
                                        <p:cTn id="43" dur="3000" fill="hold"/>
                                        <p:tgtEl>
                                          <p:spTgt spid="9"/>
                                        </p:tgtEl>
                                        <p:attrNameLst>
                                          <p:attrName>ppt_y</p:attrName>
                                        </p:attrNameLst>
                                      </p:cBhvr>
                                      <p:tavLst>
                                        <p:tav tm="0">
                                          <p:val>
                                            <p:strVal val="1+#ppt_h/2"/>
                                          </p:val>
                                        </p:tav>
                                        <p:tav tm="100000">
                                          <p:val>
                                            <p:strVal val="#ppt_y"/>
                                          </p:val>
                                        </p:tav>
                                      </p:tavLst>
                                    </p:anim>
                                  </p:childTnLst>
                                </p:cTn>
                              </p:par>
                              <p:par>
                                <p:cTn id="44" presetID="1" presetClass="mediacall" presetSubtype="0" fill="hold" nodeType="withEffect">
                                  <p:stCondLst>
                                    <p:cond delay="0"/>
                                  </p:stCondLst>
                                  <p:childTnLst>
                                    <p:cmd type="call" cmd="playFrom(0.0)">
                                      <p:cBhvr>
                                        <p:cTn id="45" dur="123455"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46"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bldLst>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descr="ris..jpg"/>
          <p:cNvPicPr>
            <a:picLocks noChangeAspect="1"/>
          </p:cNvPicPr>
          <p:nvPr/>
        </p:nvPicPr>
        <p:blipFill>
          <a:blip r:embed="rId2" cstate="print"/>
          <a:stretch>
            <a:fillRect/>
          </a:stretch>
        </p:blipFill>
        <p:spPr>
          <a:xfrm>
            <a:off x="5508104" y="1816788"/>
            <a:ext cx="3635896" cy="2399691"/>
          </a:xfrm>
          <a:prstGeom prst="rect">
            <a:avLst/>
          </a:prstGeom>
        </p:spPr>
      </p:pic>
      <p:pic>
        <p:nvPicPr>
          <p:cNvPr id="17" name="Рисунок 16" descr="big_44102.jpg"/>
          <p:cNvPicPr>
            <a:picLocks noChangeAspect="1"/>
          </p:cNvPicPr>
          <p:nvPr/>
        </p:nvPicPr>
        <p:blipFill>
          <a:blip r:embed="rId3" cstate="print"/>
          <a:stretch>
            <a:fillRect/>
          </a:stretch>
        </p:blipFill>
        <p:spPr>
          <a:xfrm>
            <a:off x="4765657" y="4509120"/>
            <a:ext cx="4378344" cy="2348880"/>
          </a:xfrm>
          <a:prstGeom prst="rect">
            <a:avLst/>
          </a:prstGeom>
        </p:spPr>
      </p:pic>
      <p:pic>
        <p:nvPicPr>
          <p:cNvPr id="8" name="Рисунок 7" descr="3461648.png"/>
          <p:cNvPicPr>
            <a:picLocks noChangeAspect="1"/>
          </p:cNvPicPr>
          <p:nvPr/>
        </p:nvPicPr>
        <p:blipFill>
          <a:blip r:embed="rId4" cstate="print"/>
          <a:stretch>
            <a:fillRect/>
          </a:stretch>
        </p:blipFill>
        <p:spPr>
          <a:xfrm>
            <a:off x="0" y="980728"/>
            <a:ext cx="2322359" cy="2968749"/>
          </a:xfrm>
          <a:prstGeom prst="rect">
            <a:avLst/>
          </a:prstGeom>
        </p:spPr>
      </p:pic>
      <p:pic>
        <p:nvPicPr>
          <p:cNvPr id="2" name="Рисунок 1" descr="11945872.png"/>
          <p:cNvPicPr>
            <a:picLocks noChangeAspect="1"/>
          </p:cNvPicPr>
          <p:nvPr/>
        </p:nvPicPr>
        <p:blipFill>
          <a:blip r:embed="rId5" cstate="print"/>
          <a:stretch>
            <a:fillRect/>
          </a:stretch>
        </p:blipFill>
        <p:spPr>
          <a:xfrm>
            <a:off x="-1836712" y="-4131840"/>
            <a:ext cx="5765626" cy="5765626"/>
          </a:xfrm>
          <a:prstGeom prst="rect">
            <a:avLst/>
          </a:prstGeom>
        </p:spPr>
      </p:pic>
      <p:pic>
        <p:nvPicPr>
          <p:cNvPr id="3" name="Рисунок 2" descr="11945872.png"/>
          <p:cNvPicPr>
            <a:picLocks noChangeAspect="1"/>
          </p:cNvPicPr>
          <p:nvPr/>
        </p:nvPicPr>
        <p:blipFill>
          <a:blip r:embed="rId5" cstate="print"/>
          <a:stretch>
            <a:fillRect/>
          </a:stretch>
        </p:blipFill>
        <p:spPr>
          <a:xfrm>
            <a:off x="7020272" y="-1683568"/>
            <a:ext cx="5765626" cy="5765626"/>
          </a:xfrm>
          <a:prstGeom prst="rect">
            <a:avLst/>
          </a:prstGeom>
        </p:spPr>
      </p:pic>
      <p:pic>
        <p:nvPicPr>
          <p:cNvPr id="4" name="Рисунок 3" descr="11945872.png"/>
          <p:cNvPicPr>
            <a:picLocks noChangeAspect="1"/>
          </p:cNvPicPr>
          <p:nvPr/>
        </p:nvPicPr>
        <p:blipFill>
          <a:blip r:embed="rId5" cstate="print"/>
          <a:stretch>
            <a:fillRect/>
          </a:stretch>
        </p:blipFill>
        <p:spPr>
          <a:xfrm>
            <a:off x="4067944" y="-4131840"/>
            <a:ext cx="5765626" cy="5765626"/>
          </a:xfrm>
          <a:prstGeom prst="rect">
            <a:avLst/>
          </a:prstGeom>
        </p:spPr>
      </p:pic>
      <p:pic>
        <p:nvPicPr>
          <p:cNvPr id="6" name="Рисунок 5" descr="3461648.png"/>
          <p:cNvPicPr>
            <a:picLocks noChangeAspect="1"/>
          </p:cNvPicPr>
          <p:nvPr/>
        </p:nvPicPr>
        <p:blipFill>
          <a:blip r:embed="rId4" cstate="print"/>
          <a:stretch>
            <a:fillRect/>
          </a:stretch>
        </p:blipFill>
        <p:spPr>
          <a:xfrm>
            <a:off x="6300192" y="4293096"/>
            <a:ext cx="2322359" cy="2968749"/>
          </a:xfrm>
          <a:prstGeom prst="rect">
            <a:avLst/>
          </a:prstGeom>
        </p:spPr>
      </p:pic>
      <p:pic>
        <p:nvPicPr>
          <p:cNvPr id="7" name="Рисунок 6" descr="3461648.png"/>
          <p:cNvPicPr>
            <a:picLocks noChangeAspect="1"/>
          </p:cNvPicPr>
          <p:nvPr/>
        </p:nvPicPr>
        <p:blipFill>
          <a:blip r:embed="rId4" cstate="print"/>
          <a:stretch>
            <a:fillRect/>
          </a:stretch>
        </p:blipFill>
        <p:spPr>
          <a:xfrm>
            <a:off x="6821641" y="476672"/>
            <a:ext cx="2322359" cy="2968749"/>
          </a:xfrm>
          <a:prstGeom prst="rect">
            <a:avLst/>
          </a:prstGeom>
        </p:spPr>
      </p:pic>
      <p:pic>
        <p:nvPicPr>
          <p:cNvPr id="9" name="Рисунок 8" descr="3461648.png"/>
          <p:cNvPicPr>
            <a:picLocks noChangeAspect="1"/>
          </p:cNvPicPr>
          <p:nvPr/>
        </p:nvPicPr>
        <p:blipFill>
          <a:blip r:embed="rId4" cstate="print"/>
          <a:stretch>
            <a:fillRect/>
          </a:stretch>
        </p:blipFill>
        <p:spPr>
          <a:xfrm>
            <a:off x="1979712" y="3889251"/>
            <a:ext cx="2322359" cy="2968749"/>
          </a:xfrm>
          <a:prstGeom prst="rect">
            <a:avLst/>
          </a:prstGeom>
        </p:spPr>
      </p:pic>
      <p:pic>
        <p:nvPicPr>
          <p:cNvPr id="12" name="Рисунок 11" descr="embed_asset.png"/>
          <p:cNvPicPr>
            <a:picLocks noChangeAspect="1"/>
          </p:cNvPicPr>
          <p:nvPr/>
        </p:nvPicPr>
        <p:blipFill>
          <a:blip r:embed="rId6" cstate="print"/>
          <a:stretch>
            <a:fillRect/>
          </a:stretch>
        </p:blipFill>
        <p:spPr>
          <a:xfrm>
            <a:off x="0" y="2996952"/>
            <a:ext cx="2294926" cy="1936604"/>
          </a:xfrm>
          <a:prstGeom prst="rect">
            <a:avLst/>
          </a:prstGeom>
        </p:spPr>
      </p:pic>
      <p:sp>
        <p:nvSpPr>
          <p:cNvPr id="15" name="TextBox 14"/>
          <p:cNvSpPr txBox="1"/>
          <p:nvPr/>
        </p:nvSpPr>
        <p:spPr>
          <a:xfrm>
            <a:off x="251520" y="332656"/>
            <a:ext cx="3600400" cy="923330"/>
          </a:xfrm>
          <a:prstGeom prst="rect">
            <a:avLst/>
          </a:prstGeom>
          <a:noFill/>
        </p:spPr>
        <p:txBody>
          <a:bodyPr wrap="square" rtlCol="0">
            <a:spAutoFit/>
          </a:bodyPr>
          <a:lstStyle/>
          <a:p>
            <a:r>
              <a:rPr lang="ru-RU"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Моллюски</a:t>
            </a:r>
            <a:endParaRPr lang="ru-RU"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6" name="TextBox 15"/>
          <p:cNvSpPr txBox="1"/>
          <p:nvPr/>
        </p:nvSpPr>
        <p:spPr>
          <a:xfrm>
            <a:off x="5076056" y="404664"/>
            <a:ext cx="3600400" cy="923330"/>
          </a:xfrm>
          <a:prstGeom prst="rect">
            <a:avLst/>
          </a:prstGeom>
          <a:noFill/>
        </p:spPr>
        <p:txBody>
          <a:bodyPr wrap="square" rtlCol="0">
            <a:spAutoFit/>
          </a:bodyPr>
          <a:lstStyle/>
          <a:p>
            <a:r>
              <a:rPr lang="ru-RU"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Планктоны</a:t>
            </a:r>
            <a:endParaRPr lang="ru-RU"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4" name="Рисунок 13" descr="clam_1.jpg"/>
          <p:cNvPicPr>
            <a:picLocks noChangeAspect="1"/>
          </p:cNvPicPr>
          <p:nvPr/>
        </p:nvPicPr>
        <p:blipFill>
          <a:blip r:embed="rId7" cstate="print"/>
          <a:srcRect l="3715" t="14563" r="18442" b="11837"/>
          <a:stretch>
            <a:fillRect/>
          </a:stretch>
        </p:blipFill>
        <p:spPr>
          <a:xfrm>
            <a:off x="2267744" y="3789040"/>
            <a:ext cx="3384376" cy="2376264"/>
          </a:xfrm>
          <a:prstGeom prst="rect">
            <a:avLst/>
          </a:prstGeom>
        </p:spPr>
      </p:pic>
      <p:pic>
        <p:nvPicPr>
          <p:cNvPr id="13" name="Рисунок 12" descr="x_6afe34ef.jpg"/>
          <p:cNvPicPr>
            <a:picLocks noChangeAspect="1"/>
          </p:cNvPicPr>
          <p:nvPr/>
        </p:nvPicPr>
        <p:blipFill>
          <a:blip r:embed="rId8" cstate="print"/>
          <a:srcRect l="6153" t="12318" r="7665" b="14673"/>
          <a:stretch>
            <a:fillRect/>
          </a:stretch>
        </p:blipFill>
        <p:spPr>
          <a:xfrm>
            <a:off x="1547664" y="1196752"/>
            <a:ext cx="3744416" cy="2448272"/>
          </a:xfrm>
          <a:prstGeom prst="rect">
            <a:avLst/>
          </a:prstGeom>
        </p:spPr>
      </p:pic>
      <p:pic>
        <p:nvPicPr>
          <p:cNvPr id="10" name="Рисунок 9" descr="694770_original.jpg"/>
          <p:cNvPicPr>
            <a:picLocks noChangeAspect="1"/>
          </p:cNvPicPr>
          <p:nvPr/>
        </p:nvPicPr>
        <p:blipFill>
          <a:blip r:embed="rId9" cstate="print"/>
          <a:srcRect l="14038" t="10113" r="20788" b="15724"/>
          <a:stretch>
            <a:fillRect/>
          </a:stretch>
        </p:blipFill>
        <p:spPr>
          <a:xfrm>
            <a:off x="0" y="4797152"/>
            <a:ext cx="2716573" cy="20608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3000" fill="hold"/>
                                        <p:tgtEl>
                                          <p:spTgt spid="3"/>
                                        </p:tgtEl>
                                        <p:attrNameLst>
                                          <p:attrName>ppt_x</p:attrName>
                                        </p:attrNameLst>
                                      </p:cBhvr>
                                      <p:tavLst>
                                        <p:tav tm="0">
                                          <p:val>
                                            <p:strVal val="#ppt_x"/>
                                          </p:val>
                                        </p:tav>
                                        <p:tav tm="100000">
                                          <p:val>
                                            <p:strVal val="#ppt_x"/>
                                          </p:val>
                                        </p:tav>
                                      </p:tavLst>
                                    </p:anim>
                                    <p:anim calcmode="lin" valueType="num">
                                      <p:cBhvr additive="base">
                                        <p:cTn id="12" dur="30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3000" fill="hold"/>
                                        <p:tgtEl>
                                          <p:spTgt spid="4"/>
                                        </p:tgtEl>
                                        <p:attrNameLst>
                                          <p:attrName>ppt_x</p:attrName>
                                        </p:attrNameLst>
                                      </p:cBhvr>
                                      <p:tavLst>
                                        <p:tav tm="0">
                                          <p:val>
                                            <p:strVal val="#ppt_x"/>
                                          </p:val>
                                        </p:tav>
                                        <p:tav tm="100000">
                                          <p:val>
                                            <p:strVal val="#ppt_x"/>
                                          </p:val>
                                        </p:tav>
                                      </p:tavLst>
                                    </p:anim>
                                    <p:anim calcmode="lin" valueType="num">
                                      <p:cBhvr additive="base">
                                        <p:cTn id="16" dur="3000" fill="hold"/>
                                        <p:tgtEl>
                                          <p:spTgt spid="4"/>
                                        </p:tgtEl>
                                        <p:attrNameLst>
                                          <p:attrName>ppt_y</p:attrName>
                                        </p:attrNameLst>
                                      </p:cBhvr>
                                      <p:tavLst>
                                        <p:tav tm="0">
                                          <p:val>
                                            <p:strVal val="1+#ppt_h/2"/>
                                          </p:val>
                                        </p:tav>
                                        <p:tav tm="100000">
                                          <p:val>
                                            <p:strVal val="#ppt_y"/>
                                          </p:val>
                                        </p:tav>
                                      </p:tavLst>
                                    </p:anim>
                                  </p:childTnLst>
                                </p:cTn>
                              </p:par>
                              <p:par>
                                <p:cTn id="17" presetID="7"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0" fill="hold"/>
                                        <p:tgtEl>
                                          <p:spTgt spid="6"/>
                                        </p:tgtEl>
                                        <p:attrNameLst>
                                          <p:attrName>ppt_x</p:attrName>
                                        </p:attrNameLst>
                                      </p:cBhvr>
                                      <p:tavLst>
                                        <p:tav tm="0">
                                          <p:val>
                                            <p:strVal val="#ppt_x"/>
                                          </p:val>
                                        </p:tav>
                                        <p:tav tm="100000">
                                          <p:val>
                                            <p:strVal val="#ppt_x"/>
                                          </p:val>
                                        </p:tav>
                                      </p:tavLst>
                                    </p:anim>
                                    <p:anim calcmode="lin" valueType="num">
                                      <p:cBhvr additive="base">
                                        <p:cTn id="20" dur="50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3000" fill="hold"/>
                                        <p:tgtEl>
                                          <p:spTgt spid="9"/>
                                        </p:tgtEl>
                                        <p:attrNameLst>
                                          <p:attrName>ppt_x</p:attrName>
                                        </p:attrNameLst>
                                      </p:cBhvr>
                                      <p:tavLst>
                                        <p:tav tm="0">
                                          <p:val>
                                            <p:strVal val="#ppt_x"/>
                                          </p:val>
                                        </p:tav>
                                        <p:tav tm="100000">
                                          <p:val>
                                            <p:strVal val="#ppt_x"/>
                                          </p:val>
                                        </p:tav>
                                      </p:tavLst>
                                    </p:anim>
                                    <p:anim calcmode="lin" valueType="num">
                                      <p:cBhvr additive="base">
                                        <p:cTn id="24" dur="3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3000" fill="hold"/>
                                        <p:tgtEl>
                                          <p:spTgt spid="8"/>
                                        </p:tgtEl>
                                        <p:attrNameLst>
                                          <p:attrName>ppt_x</p:attrName>
                                        </p:attrNameLst>
                                      </p:cBhvr>
                                      <p:tavLst>
                                        <p:tav tm="0">
                                          <p:val>
                                            <p:strVal val="#ppt_x"/>
                                          </p:val>
                                        </p:tav>
                                        <p:tav tm="100000">
                                          <p:val>
                                            <p:strVal val="#ppt_x"/>
                                          </p:val>
                                        </p:tav>
                                      </p:tavLst>
                                    </p:anim>
                                    <p:anim calcmode="lin" valueType="num">
                                      <p:cBhvr additive="base">
                                        <p:cTn id="28" dur="30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3000" fill="hold"/>
                                        <p:tgtEl>
                                          <p:spTgt spid="7"/>
                                        </p:tgtEl>
                                        <p:attrNameLst>
                                          <p:attrName>ppt_x</p:attrName>
                                        </p:attrNameLst>
                                      </p:cBhvr>
                                      <p:tavLst>
                                        <p:tav tm="0">
                                          <p:val>
                                            <p:strVal val="#ppt_x"/>
                                          </p:val>
                                        </p:tav>
                                        <p:tav tm="100000">
                                          <p:val>
                                            <p:strVal val="#ppt_x"/>
                                          </p:val>
                                        </p:tav>
                                      </p:tavLst>
                                    </p:anim>
                                    <p:anim calcmode="lin" valueType="num">
                                      <p:cBhvr additive="base">
                                        <p:cTn id="32" dur="3000" fill="hold"/>
                                        <p:tgtEl>
                                          <p:spTgt spid="7"/>
                                        </p:tgtEl>
                                        <p:attrNameLst>
                                          <p:attrName>ppt_y</p:attrName>
                                        </p:attrNameLst>
                                      </p:cBhvr>
                                      <p:tavLst>
                                        <p:tav tm="0">
                                          <p:val>
                                            <p:strVal val="1+#ppt_h/2"/>
                                          </p:val>
                                        </p:tav>
                                        <p:tav tm="100000">
                                          <p:val>
                                            <p:strVal val="#ppt_y"/>
                                          </p:val>
                                        </p:tav>
                                      </p:tavLst>
                                    </p:anim>
                                  </p:childTnLst>
                                </p:cTn>
                              </p:par>
                              <p:par>
                                <p:cTn id="33" presetID="29"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1000" fill="hold"/>
                                        <p:tgtEl>
                                          <p:spTgt spid="15"/>
                                        </p:tgtEl>
                                        <p:attrNameLst>
                                          <p:attrName>ppt_x</p:attrName>
                                        </p:attrNameLst>
                                      </p:cBhvr>
                                      <p:tavLst>
                                        <p:tav tm="0">
                                          <p:val>
                                            <p:strVal val="#ppt_x-.2"/>
                                          </p:val>
                                        </p:tav>
                                        <p:tav tm="100000">
                                          <p:val>
                                            <p:strVal val="#ppt_x"/>
                                          </p:val>
                                        </p:tav>
                                      </p:tavLst>
                                    </p:anim>
                                    <p:anim calcmode="lin" valueType="num">
                                      <p:cBhvr>
                                        <p:cTn id="36"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iterate type="lt">
                                    <p:tmPct val="5000"/>
                                  </p:iterate>
                                  <p:childTnLst>
                                    <p:set>
                                      <p:cBhvr>
                                        <p:cTn id="41" dur="1" fill="hold">
                                          <p:stCondLst>
                                            <p:cond delay="0"/>
                                          </p:stCondLst>
                                        </p:cTn>
                                        <p:tgtEl>
                                          <p:spTgt spid="12"/>
                                        </p:tgtEl>
                                        <p:attrNameLst>
                                          <p:attrName>style.visibility</p:attrName>
                                        </p:attrNameLst>
                                      </p:cBhvr>
                                      <p:to>
                                        <p:strVal val="visible"/>
                                      </p:to>
                                    </p:set>
                                    <p:anim calcmode="lin" valueType="num">
                                      <p:cBhvr>
                                        <p:cTn id="42" dur="1000" fill="hold"/>
                                        <p:tgtEl>
                                          <p:spTgt spid="12"/>
                                        </p:tgtEl>
                                        <p:attrNameLst>
                                          <p:attrName>ppt_w</p:attrName>
                                        </p:attrNameLst>
                                      </p:cBhvr>
                                      <p:tavLst>
                                        <p:tav tm="0">
                                          <p:val>
                                            <p:fltVal val="0"/>
                                          </p:val>
                                        </p:tav>
                                        <p:tav tm="100000">
                                          <p:val>
                                            <p:strVal val="#ppt_w"/>
                                          </p:val>
                                        </p:tav>
                                      </p:tavLst>
                                    </p:anim>
                                    <p:anim calcmode="lin" valueType="num">
                                      <p:cBhvr>
                                        <p:cTn id="43" dur="1000" fill="hold"/>
                                        <p:tgtEl>
                                          <p:spTgt spid="12"/>
                                        </p:tgtEl>
                                        <p:attrNameLst>
                                          <p:attrName>ppt_h</p:attrName>
                                        </p:attrNameLst>
                                      </p:cBhvr>
                                      <p:tavLst>
                                        <p:tav tm="0">
                                          <p:val>
                                            <p:fltVal val="0"/>
                                          </p:val>
                                        </p:tav>
                                        <p:tav tm="100000">
                                          <p:val>
                                            <p:strVal val="#ppt_h"/>
                                          </p:val>
                                        </p:tav>
                                      </p:tavLst>
                                    </p:anim>
                                    <p:anim calcmode="lin" valueType="num">
                                      <p:cBhvr>
                                        <p:cTn id="44" dur="1000" fill="hold"/>
                                        <p:tgtEl>
                                          <p:spTgt spid="12"/>
                                        </p:tgtEl>
                                        <p:attrNameLst>
                                          <p:attrName>style.rotation</p:attrName>
                                        </p:attrNameLst>
                                      </p:cBhvr>
                                      <p:tavLst>
                                        <p:tav tm="0">
                                          <p:val>
                                            <p:fltVal val="90"/>
                                          </p:val>
                                        </p:tav>
                                        <p:tav tm="100000">
                                          <p:val>
                                            <p:fltVal val="0"/>
                                          </p:val>
                                        </p:tav>
                                      </p:tavLst>
                                    </p:anim>
                                    <p:animEffect transition="in" filter="fade">
                                      <p:cBhvr>
                                        <p:cTn id="45" dur="10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iterate type="lt">
                                    <p:tmPct val="5000"/>
                                  </p:iterate>
                                  <p:childTnLst>
                                    <p:set>
                                      <p:cBhvr>
                                        <p:cTn id="49" dur="1" fill="hold">
                                          <p:stCondLst>
                                            <p:cond delay="0"/>
                                          </p:stCondLst>
                                        </p:cTn>
                                        <p:tgtEl>
                                          <p:spTgt spid="10"/>
                                        </p:tgtEl>
                                        <p:attrNameLst>
                                          <p:attrName>style.visibility</p:attrName>
                                        </p:attrNameLst>
                                      </p:cBhvr>
                                      <p:to>
                                        <p:strVal val="visible"/>
                                      </p:to>
                                    </p:set>
                                    <p:anim calcmode="lin" valueType="num">
                                      <p:cBhvr>
                                        <p:cTn id="50" dur="1000" fill="hold"/>
                                        <p:tgtEl>
                                          <p:spTgt spid="10"/>
                                        </p:tgtEl>
                                        <p:attrNameLst>
                                          <p:attrName>ppt_w</p:attrName>
                                        </p:attrNameLst>
                                      </p:cBhvr>
                                      <p:tavLst>
                                        <p:tav tm="0">
                                          <p:val>
                                            <p:fltVal val="0"/>
                                          </p:val>
                                        </p:tav>
                                        <p:tav tm="100000">
                                          <p:val>
                                            <p:strVal val="#ppt_w"/>
                                          </p:val>
                                        </p:tav>
                                      </p:tavLst>
                                    </p:anim>
                                    <p:anim calcmode="lin" valueType="num">
                                      <p:cBhvr>
                                        <p:cTn id="51" dur="1000" fill="hold"/>
                                        <p:tgtEl>
                                          <p:spTgt spid="10"/>
                                        </p:tgtEl>
                                        <p:attrNameLst>
                                          <p:attrName>ppt_h</p:attrName>
                                        </p:attrNameLst>
                                      </p:cBhvr>
                                      <p:tavLst>
                                        <p:tav tm="0">
                                          <p:val>
                                            <p:fltVal val="0"/>
                                          </p:val>
                                        </p:tav>
                                        <p:tav tm="100000">
                                          <p:val>
                                            <p:strVal val="#ppt_h"/>
                                          </p:val>
                                        </p:tav>
                                      </p:tavLst>
                                    </p:anim>
                                    <p:anim calcmode="lin" valueType="num">
                                      <p:cBhvr>
                                        <p:cTn id="52" dur="1000" fill="hold"/>
                                        <p:tgtEl>
                                          <p:spTgt spid="10"/>
                                        </p:tgtEl>
                                        <p:attrNameLst>
                                          <p:attrName>style.rotation</p:attrName>
                                        </p:attrNameLst>
                                      </p:cBhvr>
                                      <p:tavLst>
                                        <p:tav tm="0">
                                          <p:val>
                                            <p:fltVal val="90"/>
                                          </p:val>
                                        </p:tav>
                                        <p:tav tm="100000">
                                          <p:val>
                                            <p:fltVal val="0"/>
                                          </p:val>
                                        </p:tav>
                                      </p:tavLst>
                                    </p:anim>
                                    <p:animEffect transition="in" filter="fade">
                                      <p:cBhvr>
                                        <p:cTn id="53" dur="10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23" presetClass="entr" presetSubtype="16" fill="hold" nodeType="click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1000" fill="hold"/>
                                        <p:tgtEl>
                                          <p:spTgt spid="13"/>
                                        </p:tgtEl>
                                        <p:attrNameLst>
                                          <p:attrName>ppt_w</p:attrName>
                                        </p:attrNameLst>
                                      </p:cBhvr>
                                      <p:tavLst>
                                        <p:tav tm="0">
                                          <p:val>
                                            <p:fltVal val="0"/>
                                          </p:val>
                                        </p:tav>
                                        <p:tav tm="100000">
                                          <p:val>
                                            <p:strVal val="#ppt_w"/>
                                          </p:val>
                                        </p:tav>
                                      </p:tavLst>
                                    </p:anim>
                                    <p:anim calcmode="lin" valueType="num">
                                      <p:cBhvr>
                                        <p:cTn id="59" dur="10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23" presetClass="entr" presetSubtype="528"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1000" fill="hold"/>
                                        <p:tgtEl>
                                          <p:spTgt spid="14"/>
                                        </p:tgtEl>
                                        <p:attrNameLst>
                                          <p:attrName>ppt_w</p:attrName>
                                        </p:attrNameLst>
                                      </p:cBhvr>
                                      <p:tavLst>
                                        <p:tav tm="0">
                                          <p:val>
                                            <p:fltVal val="0"/>
                                          </p:val>
                                        </p:tav>
                                        <p:tav tm="100000">
                                          <p:val>
                                            <p:strVal val="#ppt_w"/>
                                          </p:val>
                                        </p:tav>
                                      </p:tavLst>
                                    </p:anim>
                                    <p:anim calcmode="lin" valueType="num">
                                      <p:cBhvr>
                                        <p:cTn id="65" dur="1000" fill="hold"/>
                                        <p:tgtEl>
                                          <p:spTgt spid="14"/>
                                        </p:tgtEl>
                                        <p:attrNameLst>
                                          <p:attrName>ppt_h</p:attrName>
                                        </p:attrNameLst>
                                      </p:cBhvr>
                                      <p:tavLst>
                                        <p:tav tm="0">
                                          <p:val>
                                            <p:fltVal val="0"/>
                                          </p:val>
                                        </p:tav>
                                        <p:tav tm="100000">
                                          <p:val>
                                            <p:strVal val="#ppt_h"/>
                                          </p:val>
                                        </p:tav>
                                      </p:tavLst>
                                    </p:anim>
                                    <p:anim calcmode="lin" valueType="num">
                                      <p:cBhvr>
                                        <p:cTn id="66" dur="1000" fill="hold"/>
                                        <p:tgtEl>
                                          <p:spTgt spid="14"/>
                                        </p:tgtEl>
                                        <p:attrNameLst>
                                          <p:attrName>ppt_x</p:attrName>
                                        </p:attrNameLst>
                                      </p:cBhvr>
                                      <p:tavLst>
                                        <p:tav tm="0">
                                          <p:val>
                                            <p:fltVal val="0.5"/>
                                          </p:val>
                                        </p:tav>
                                        <p:tav tm="100000">
                                          <p:val>
                                            <p:strVal val="#ppt_x"/>
                                          </p:val>
                                        </p:tav>
                                      </p:tavLst>
                                    </p:anim>
                                    <p:anim calcmode="lin" valueType="num">
                                      <p:cBhvr>
                                        <p:cTn id="67" dur="1000" fill="hold"/>
                                        <p:tgtEl>
                                          <p:spTgt spid="14"/>
                                        </p:tgtEl>
                                        <p:attrNameLst>
                                          <p:attrName>ppt_y</p:attrName>
                                        </p:attrNameLst>
                                      </p:cBhvr>
                                      <p:tavLst>
                                        <p:tav tm="0">
                                          <p:val>
                                            <p:fltVal val="0.5"/>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9" presetClass="entr" presetSubtype="0"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ppt_x</p:attrName>
                                        </p:attrNameLst>
                                      </p:cBhvr>
                                      <p:tavLst>
                                        <p:tav tm="0">
                                          <p:val>
                                            <p:strVal val="#ppt_x-.2"/>
                                          </p:val>
                                        </p:tav>
                                        <p:tav tm="100000">
                                          <p:val>
                                            <p:strVal val="#ppt_x"/>
                                          </p:val>
                                        </p:tav>
                                      </p:tavLst>
                                    </p:anim>
                                    <p:anim calcmode="lin" valueType="num">
                                      <p:cBhvr>
                                        <p:cTn id="73"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74" dur="1000"/>
                                        <p:tgtEl>
                                          <p:spTgt spid="16"/>
                                        </p:tgtEl>
                                      </p:cBhvr>
                                    </p:animEffect>
                                  </p:childTnLst>
                                </p:cTn>
                              </p:par>
                              <p:par>
                                <p:cTn id="75" presetID="23" presetClass="entr" presetSubtype="16" fill="hold" nodeType="with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500" fill="hold"/>
                                        <p:tgtEl>
                                          <p:spTgt spid="18"/>
                                        </p:tgtEl>
                                        <p:attrNameLst>
                                          <p:attrName>ppt_w</p:attrName>
                                        </p:attrNameLst>
                                      </p:cBhvr>
                                      <p:tavLst>
                                        <p:tav tm="0">
                                          <p:val>
                                            <p:fltVal val="0"/>
                                          </p:val>
                                        </p:tav>
                                        <p:tav tm="100000">
                                          <p:val>
                                            <p:strVal val="#ppt_w"/>
                                          </p:val>
                                        </p:tav>
                                      </p:tavLst>
                                    </p:anim>
                                    <p:anim calcmode="lin" valueType="num">
                                      <p:cBhvr>
                                        <p:cTn id="78"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29" presetClass="entr" presetSubtype="0" fill="hold" nodeType="click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ppt_x</p:attrName>
                                        </p:attrNameLst>
                                      </p:cBhvr>
                                      <p:tavLst>
                                        <p:tav tm="0">
                                          <p:val>
                                            <p:strVal val="#ppt_x-.2"/>
                                          </p:val>
                                        </p:tav>
                                        <p:tav tm="100000">
                                          <p:val>
                                            <p:strVal val="#ppt_x"/>
                                          </p:val>
                                        </p:tav>
                                      </p:tavLst>
                                    </p:anim>
                                    <p:anim calcmode="lin" valueType="num">
                                      <p:cBhvr>
                                        <p:cTn id="84"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85"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алентина\Documents\морские обитатели\2.jpg"/>
          <p:cNvPicPr>
            <a:picLocks noGrp="1" noChangeAspect="1" noChangeArrowheads="1"/>
          </p:cNvPicPr>
          <p:nvPr>
            <p:ph idx="1"/>
          </p:nvPr>
        </p:nvPicPr>
        <p:blipFill>
          <a:blip r:embed="rId2" cstate="print"/>
          <a:stretch>
            <a:fillRect/>
          </a:stretch>
        </p:blipFill>
        <p:spPr bwMode="auto">
          <a:xfrm>
            <a:off x="899592" y="2762250"/>
            <a:ext cx="7272808" cy="3909134"/>
          </a:xfrm>
          <a:prstGeom prst="rect">
            <a:avLst/>
          </a:prstGeom>
          <a:noFill/>
        </p:spPr>
      </p:pic>
      <p:sp>
        <p:nvSpPr>
          <p:cNvPr id="2" name="Заголовок 1"/>
          <p:cNvSpPr>
            <a:spLocks noGrp="1"/>
          </p:cNvSpPr>
          <p:nvPr>
            <p:ph type="title"/>
          </p:nvPr>
        </p:nvSpPr>
        <p:spPr>
          <a:xfrm>
            <a:off x="0" y="-315416"/>
            <a:ext cx="9144000" cy="3312368"/>
          </a:xfrm>
        </p:spPr>
        <p:txBody>
          <a:bodyPr>
            <a:noAutofit/>
          </a:bodyPr>
          <a:lstStyle/>
          <a:p>
            <a:pPr algn="just"/>
            <a:r>
              <a:rPr lang="ru-RU" sz="2400" b="1" dirty="0" smtClean="0"/>
              <a:t>Кит - это самое крупное животное на планете. Киты похожи на огромных рыб, но они </a:t>
            </a:r>
            <a:r>
              <a:rPr lang="ru-RU" sz="2400" b="1" u="sng" dirty="0" smtClean="0"/>
              <a:t>не рыбы</a:t>
            </a:r>
            <a:r>
              <a:rPr lang="ru-RU" sz="2400" b="1" dirty="0" smtClean="0"/>
              <a:t>. Своих детенышей они кормят молоком. Киты долгое время могут находиться под водой. Выплывают, чтобы набрать кислород. Кит съедает около тонны еды в сутки, но питаются киты только летом, в остальное время они живут за счет жировых отложений .  В наши дни китов осталось мало, они занесены в Красную книгу.</a:t>
            </a:r>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afterEffect">
                                  <p:stCondLst>
                                    <p:cond delay="0"/>
                                  </p:stCondLst>
                                  <p:childTnLst>
                                    <p:animClr clrSpc="rgb">
                                      <p:cBhvr override="childStyle">
                                        <p:cTn id="6" dur="2000" fill="hold"/>
                                        <p:tgtEl>
                                          <p:spTgt spid="2"/>
                                        </p:tgtEl>
                                        <p:attrNameLst>
                                          <p:attrName>style.color</p:attrName>
                                        </p:attrNameLst>
                                      </p:cBhvr>
                                      <p:to>
                                        <a:schemeClr val="accent2"/>
                                      </p:to>
                                    </p:animClr>
                                  </p:childTnLst>
                                </p:cTn>
                              </p:par>
                              <p:par>
                                <p:cTn id="7" presetID="20"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Effect transition="in" filter="wedge">
                                      <p:cBhvr>
                                        <p:cTn id="9"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9144000" cy="1296144"/>
          </a:xfrm>
        </p:spPr>
        <p:txBody>
          <a:bodyPr>
            <a:noAutofit/>
          </a:bodyPr>
          <a:lstStyle/>
          <a:p>
            <a:r>
              <a:rPr lang="ru-RU" sz="3200" b="1" dirty="0" smtClean="0"/>
              <a:t>Акулы самые большие, агрессивные и зубастые рыбы. Зубы у акул расположены в шесть рядов, они очень острые, как пила. </a:t>
            </a:r>
          </a:p>
        </p:txBody>
      </p:sp>
      <p:pic>
        <p:nvPicPr>
          <p:cNvPr id="2050" name="Picture 2" descr="C:\Users\Валентина\Documents\морские обитатели\a3275c4c52d4.jpg"/>
          <p:cNvPicPr>
            <a:picLocks noGrp="1" noChangeAspect="1" noChangeArrowheads="1"/>
          </p:cNvPicPr>
          <p:nvPr>
            <p:ph idx="1"/>
          </p:nvPr>
        </p:nvPicPr>
        <p:blipFill>
          <a:blip r:embed="rId2" cstate="print"/>
          <a:stretch>
            <a:fillRect/>
          </a:stretch>
        </p:blipFill>
        <p:spPr bwMode="auto">
          <a:xfrm>
            <a:off x="611560" y="1844824"/>
            <a:ext cx="8083157" cy="463326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afterEffect">
                                  <p:stCondLst>
                                    <p:cond delay="0"/>
                                  </p:stCondLst>
                                  <p:childTnLst>
                                    <p:animClr clrSpc="rgb">
                                      <p:cBhvr override="childStyle">
                                        <p:cTn id="6" dur="2000" fill="hold"/>
                                        <p:tgtEl>
                                          <p:spTgt spid="2"/>
                                        </p:tgtEl>
                                        <p:attrNameLst>
                                          <p:attrName>style.color</p:attrName>
                                        </p:attrNameLst>
                                      </p:cBhvr>
                                      <p:to>
                                        <a:schemeClr val="accent2"/>
                                      </p:to>
                                    </p:animClr>
                                  </p:childTnLst>
                                </p:cTn>
                              </p:par>
                              <p:par>
                                <p:cTn id="7" presetID="20"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animEffect transition="in" filter="wedge">
                                      <p:cBhvr>
                                        <p:cTn id="9"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1143000"/>
          </a:xfrm>
        </p:spPr>
        <p:txBody>
          <a:bodyPr>
            <a:normAutofit/>
          </a:bodyPr>
          <a:lstStyle/>
          <a:p>
            <a:r>
              <a:rPr lang="ru-RU" sz="3200" b="1" dirty="0" smtClean="0"/>
              <a:t>Рыба молот</a:t>
            </a:r>
            <a:endParaRPr lang="ru-RU" sz="3200" b="1" dirty="0"/>
          </a:p>
        </p:txBody>
      </p:sp>
      <p:pic>
        <p:nvPicPr>
          <p:cNvPr id="3074" name="Picture 2" descr="C:\Users\Валентина\Documents\морские обитатели\06306887.jpg"/>
          <p:cNvPicPr>
            <a:picLocks noGrp="1" noChangeAspect="1" noChangeArrowheads="1"/>
          </p:cNvPicPr>
          <p:nvPr>
            <p:ph idx="1"/>
          </p:nvPr>
        </p:nvPicPr>
        <p:blipFill>
          <a:blip r:embed="rId2" cstate="print"/>
          <a:srcRect b="1393"/>
          <a:stretch>
            <a:fillRect/>
          </a:stretch>
        </p:blipFill>
        <p:spPr bwMode="auto">
          <a:xfrm>
            <a:off x="395536" y="1340768"/>
            <a:ext cx="8345714" cy="51845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edge">
                                      <p:cBhvr>
                                        <p:cTn id="7" dur="1000"/>
                                        <p:tgtEl>
                                          <p:spTgt spid="3074"/>
                                        </p:tgtEl>
                                      </p:cBhvr>
                                    </p:animEffect>
                                  </p:childTnLst>
                                </p:cTn>
                              </p:par>
                              <p:par>
                                <p:cTn id="8" presetID="3" presetClass="emph" presetSubtype="2" fill="hold" grpId="0" nodeType="withEffect">
                                  <p:stCondLst>
                                    <p:cond delay="0"/>
                                  </p:stCondLst>
                                  <p:childTnLst>
                                    <p:animClr clrSpc="rgb">
                                      <p:cBhvr override="childStyle">
                                        <p:cTn id="9" dur="2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Валентина\Documents\морские обитатели\12551.jpg"/>
          <p:cNvPicPr>
            <a:picLocks noGrp="1" noChangeAspect="1" noChangeArrowheads="1"/>
          </p:cNvPicPr>
          <p:nvPr>
            <p:ph idx="1"/>
          </p:nvPr>
        </p:nvPicPr>
        <p:blipFill>
          <a:blip r:embed="rId2" cstate="print"/>
          <a:stretch>
            <a:fillRect/>
          </a:stretch>
        </p:blipFill>
        <p:spPr bwMode="auto">
          <a:xfrm>
            <a:off x="1115616" y="2132857"/>
            <a:ext cx="7200800" cy="4725144"/>
          </a:xfrm>
          <a:prstGeom prst="rect">
            <a:avLst/>
          </a:prstGeom>
          <a:noFill/>
        </p:spPr>
      </p:pic>
      <p:sp>
        <p:nvSpPr>
          <p:cNvPr id="5" name="Прямоугольник 4"/>
          <p:cNvSpPr/>
          <p:nvPr/>
        </p:nvSpPr>
        <p:spPr>
          <a:xfrm>
            <a:off x="0" y="0"/>
            <a:ext cx="9144000" cy="2246769"/>
          </a:xfrm>
          <a:prstGeom prst="rect">
            <a:avLst/>
          </a:prstGeom>
        </p:spPr>
        <p:txBody>
          <a:bodyPr wrap="square">
            <a:spAutoFit/>
          </a:bodyPr>
          <a:lstStyle/>
          <a:p>
            <a:pPr algn="just"/>
            <a:r>
              <a:rPr lang="ru-RU" sz="2800" b="1" dirty="0" smtClean="0">
                <a:latin typeface="+mj-lt"/>
                <a:ea typeface="+mj-ea"/>
                <a:cs typeface="+mj-cs"/>
              </a:rPr>
              <a:t> Дельфины обитают у поверхности воды, так как у них нет жабр и им необходимо выплывать, чтобы глотнуть воздух. У дельфинов очень гладкая кожа. Это помогает им очень быстро передвигаться в воде. Дельфины могут выпрыгивать из воды на высоту 5 метров</a:t>
            </a:r>
            <a:endParaRPr lang="ru-RU" sz="2800" b="1" dirty="0">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edge">
                                      <p:cBhvr>
                                        <p:cTn id="7" dur="1000"/>
                                        <p:tgtEl>
                                          <p:spTgt spid="4098"/>
                                        </p:tgtEl>
                                      </p:cBhvr>
                                    </p:animEffect>
                                  </p:childTnLst>
                                </p:cTn>
                              </p:par>
                              <p:par>
                                <p:cTn id="8" presetID="3" presetClass="emph" presetSubtype="2" fill="hold" grpId="0" nodeType="withEffect">
                                  <p:stCondLst>
                                    <p:cond delay="0"/>
                                  </p:stCondLst>
                                  <p:childTnLst>
                                    <p:animClr clrSpc="rgb">
                                      <p:cBhvr override="childStyle">
                                        <p:cTn id="9" dur="20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132856"/>
          </a:xfrm>
        </p:spPr>
        <p:txBody>
          <a:bodyPr>
            <a:normAutofit/>
          </a:bodyPr>
          <a:lstStyle/>
          <a:p>
            <a:pPr algn="just"/>
            <a:r>
              <a:rPr lang="ru-RU" sz="3100" b="1" dirty="0" smtClean="0"/>
              <a:t>Медузы бывают разных форм: в виде колокола, тарелки, шляпки, они «украшены» щупальцами в виде лент, воланов. Медуз нельзя трогать руками. Они могут обжечь, т.к. в щупальцах находится яд. </a:t>
            </a:r>
          </a:p>
        </p:txBody>
      </p:sp>
      <p:pic>
        <p:nvPicPr>
          <p:cNvPr id="11266" name="Picture 2" descr="C:\Users\Валентина\Documents\морские обитатели\kosmetika-iz-morskih-obitateley.jpg"/>
          <p:cNvPicPr>
            <a:picLocks noGrp="1" noChangeAspect="1" noChangeArrowheads="1"/>
          </p:cNvPicPr>
          <p:nvPr>
            <p:ph idx="1"/>
          </p:nvPr>
        </p:nvPicPr>
        <p:blipFill>
          <a:blip r:embed="rId2" cstate="print"/>
          <a:stretch>
            <a:fillRect/>
          </a:stretch>
        </p:blipFill>
        <p:spPr bwMode="auto">
          <a:xfrm>
            <a:off x="1763688" y="2204864"/>
            <a:ext cx="5835551" cy="43766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edge">
                                      <p:cBhvr>
                                        <p:cTn id="7" dur="1000"/>
                                        <p:tgtEl>
                                          <p:spTgt spid="11266"/>
                                        </p:tgtEl>
                                      </p:cBhvr>
                                    </p:animEffect>
                                  </p:childTnLst>
                                </p:cTn>
                              </p:par>
                              <p:par>
                                <p:cTn id="8" presetID="3" presetClass="emph" presetSubtype="2" fill="hold" grpId="0" nodeType="withEffect">
                                  <p:stCondLst>
                                    <p:cond delay="0"/>
                                  </p:stCondLst>
                                  <p:childTnLst>
                                    <p:animClr clrSpc="rgb">
                                      <p:cBhvr override="childStyle">
                                        <p:cTn id="9" dur="2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3284984"/>
          </a:xfrm>
        </p:spPr>
        <p:txBody>
          <a:bodyPr>
            <a:noAutofit/>
          </a:bodyPr>
          <a:lstStyle/>
          <a:p>
            <a:pPr algn="just"/>
            <a:r>
              <a:rPr lang="ru-RU" sz="3100" b="1" dirty="0" smtClean="0"/>
              <a:t>Крабы ползают по дну теплых вод. В у них широкое и короткое тело. У них пять пар ножек. Передние-клещи, ими  краб может разрезать пищу на кусочки. Краб собирает все, что попадается на пути: рыбьи головы, осколки стекла и складывает на спину. Так он спасается от врагов.</a:t>
            </a:r>
            <a:endParaRPr lang="ru-RU" sz="3100" b="1" dirty="0"/>
          </a:p>
        </p:txBody>
      </p:sp>
      <p:pic>
        <p:nvPicPr>
          <p:cNvPr id="8194" name="Picture 2" descr="C:\Users\Валентина\Documents\морские обитатели\Morskie-obitateli-KRAB.jpg"/>
          <p:cNvPicPr>
            <a:picLocks noGrp="1" noChangeAspect="1" noChangeArrowheads="1"/>
          </p:cNvPicPr>
          <p:nvPr>
            <p:ph idx="1"/>
          </p:nvPr>
        </p:nvPicPr>
        <p:blipFill>
          <a:blip r:embed="rId2" cstate="print"/>
          <a:stretch>
            <a:fillRect/>
          </a:stretch>
        </p:blipFill>
        <p:spPr bwMode="auto">
          <a:xfrm>
            <a:off x="3429000" y="3028950"/>
            <a:ext cx="5715000" cy="38290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ox(in)">
                                      <p:cBhvr>
                                        <p:cTn id="7" dur="1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mph" presetSubtype="2" fill="hold" grpId="0" nodeType="clickEffect">
                                  <p:stCondLst>
                                    <p:cond delay="0"/>
                                  </p:stCondLst>
                                  <p:childTnLst>
                                    <p:animClr clrSpc="rgb">
                                      <p:cBhvr override="childStyle">
                                        <p:cTn id="11" dur="2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Тема Office">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169</TotalTime>
  <Words>379</Words>
  <Application>Microsoft Office PowerPoint</Application>
  <PresentationFormat>Экран (4:3)</PresentationFormat>
  <Paragraphs>24</Paragraphs>
  <Slides>15</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Слайд 1</vt:lpstr>
      <vt:lpstr>Морские обитатели</vt:lpstr>
      <vt:lpstr>Слайд 3</vt:lpstr>
      <vt:lpstr>Кит - это самое крупное животное на планете. Киты похожи на огромных рыб, но они не рыбы. Своих детенышей они кормят молоком. Киты долгое время могут находиться под водой. Выплывают, чтобы набрать кислород. Кит съедает около тонны еды в сутки, но питаются киты только летом, в остальное время они живут за счет жировых отложений .  В наши дни китов осталось мало, они занесены в Красную книгу.</vt:lpstr>
      <vt:lpstr>Акулы самые большие, агрессивные и зубастые рыбы. Зубы у акул расположены в шесть рядов, они очень острые, как пила. </vt:lpstr>
      <vt:lpstr>Рыба молот</vt:lpstr>
      <vt:lpstr>Слайд 7</vt:lpstr>
      <vt:lpstr>Медузы бывают разных форм: в виде колокола, тарелки, шляпки, они «украшены» щупальцами в виде лент, воланов. Медуз нельзя трогать руками. Они могут обжечь, т.к. в щупальцах находится яд. </vt:lpstr>
      <vt:lpstr>Крабы ползают по дну теплых вод. В у них широкое и короткое тело. У них пять пар ножек. Передние-клещи, ими  краб может разрезать пищу на кусочки. Краб собирает все, что попадается на пути: рыбьи головы, осколки стекла и складывает на спину. Так он спасается от врагов.</vt:lpstr>
      <vt:lpstr>Морской еж . Тело морского ежа покрыто панцирем, из которого торчат иголки. Морские ежи ядовиты.</vt:lpstr>
      <vt:lpstr>Морская звезда. Очень похожа на звездочку, у нее пять лучей. В случае опасности может отбросить часть своего тела. Она хищник- питается моллюсками и морскими ежами.</vt:lpstr>
      <vt:lpstr>Черепаха имеет твердый панцирь, в котором есть отверстия для головы, хвоста и лап. Лапы используют как плавники. На суше черепахи передвигаются медленно, но очень хорошо плавают в море . </vt:lpstr>
      <vt:lpstr>Морской конек похож на маленького дракончика. Морские коньки не очень хорошо плавают и большую часть жизни проводят на водорослях, зацепившись за них гибким хвостом.</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Валентина</dc:creator>
  <cp:lastModifiedBy>Валентина</cp:lastModifiedBy>
  <cp:revision>21</cp:revision>
  <dcterms:created xsi:type="dcterms:W3CDTF">2015-10-07T16:47:38Z</dcterms:created>
  <dcterms:modified xsi:type="dcterms:W3CDTF">2015-10-08T05:29:18Z</dcterms:modified>
</cp:coreProperties>
</file>