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9144000" cy="6858000"/>
  <p:custDataLst>
    <p:tags r:id="rId14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/>
          <a:stretch>
            <a:fillRect/>
          </a:stretch>
        </p:blipFill>
        <p:spPr>
          <a:xfrm>
            <a:off x="4178084" y="404663"/>
            <a:ext cx="4680521" cy="34570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6324" y="423044"/>
            <a:ext cx="268033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2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6.xml"/><Relationship Id="rId7" Type="http://schemas.openxmlformats.org/officeDocument/2006/relationships/image" Target="../media/image15.jpe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1.png"/><Relationship Id="rId5" Type="http://schemas.openxmlformats.org/officeDocument/2006/relationships/tags" Target="../tags/tag13.xml"/><Relationship Id="rId10" Type="http://schemas.openxmlformats.org/officeDocument/2006/relationships/image" Target="../media/image20.jpeg"/><Relationship Id="rId4" Type="http://schemas.openxmlformats.org/officeDocument/2006/relationships/tags" Target="../tags/tag12.xml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urok.ru/prezentaciya-k-uroku-okruzhayushego-mira-metro-sankt-peterburga-2-klass-4620319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607" y="0"/>
            <a:ext cx="9144000" cy="6858000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3"/>
          <a:stretch>
            <a:fillRect/>
          </a:stretch>
        </p:blipFill>
        <p:spPr>
          <a:xfrm>
            <a:off x="3572939" y="2729344"/>
            <a:ext cx="97027" cy="141084"/>
          </a:xfrm>
          <a:prstGeom prst="rect">
            <a:avLst/>
          </a:prstGeom>
        </p:spPr>
      </p:pic>
      <p:sp>
        <p:nvSpPr>
          <p:cNvPr id="294" name="Прямоугольник 293"/>
          <p:cNvSpPr/>
          <p:nvPr/>
        </p:nvSpPr>
        <p:spPr>
          <a:xfrm>
            <a:off x="15607" y="783949"/>
            <a:ext cx="72233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Задорная пчёлка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в метрополитене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Презентацию приготовили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    </a:t>
            </a:r>
            <a:r>
              <a:rPr lang="ru-RU" sz="3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воспитатели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ГБДОУ  детского сада № 22</a:t>
            </a:r>
            <a:endParaRPr lang="en-US" sz="32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Колпинского</a:t>
            </a:r>
            <a:r>
              <a:rPr lang="ru-RU" sz="2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 района Санкт-Петербурга</a:t>
            </a:r>
            <a:endParaRPr lang="ru-RU" sz="28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anose="020B0703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Лазарева. Л.А.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anose="020B0703020102020204" pitchFamily="34" charset="0"/>
                <a:cs typeface="Arial" charset="0"/>
              </a:rPr>
              <a:t>Карачева. Е. 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>
            <p:custDataLst>
              <p:tags r:id="rId1"/>
            </p:custDataLst>
          </p:nvPr>
        </p:nvSpPr>
        <p:spPr>
          <a:xfrm>
            <a:off x="4745945" y="1169625"/>
            <a:ext cx="2388235" cy="3359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7000"/>
              </a:lnSpc>
              <a:spcBef>
                <a:spcPts val="100"/>
              </a:spcBef>
            </a:pPr>
            <a:r>
              <a:rPr sz="3200" spc="-10">
                <a:latin typeface="Calibri"/>
                <a:cs typeface="Calibri"/>
              </a:rPr>
              <a:t>Правила безопасности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65"/>
              </a:spcBef>
            </a:pPr>
            <a:r>
              <a:rPr sz="3200">
                <a:latin typeface="Calibri"/>
                <a:cs typeface="Calibri"/>
              </a:rPr>
              <a:t>в</a:t>
            </a:r>
            <a:r>
              <a:rPr sz="3200" spc="-2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метро</a:t>
            </a:r>
            <a:endParaRPr sz="3200">
              <a:latin typeface="Calibri"/>
              <a:cs typeface="Calibri"/>
            </a:endParaRPr>
          </a:p>
          <a:p>
            <a:pPr marL="458470" marR="450215" algn="ctr">
              <a:lnSpc>
                <a:spcPct val="107000"/>
              </a:lnSpc>
              <a:spcBef>
                <a:spcPts val="800"/>
              </a:spcBef>
            </a:pPr>
            <a:r>
              <a:rPr sz="3200">
                <a:latin typeface="Calibri"/>
                <a:cs typeface="Calibri"/>
              </a:rPr>
              <a:t>от </a:t>
            </a:r>
            <a:r>
              <a:rPr sz="3200" spc="-10">
                <a:latin typeface="Calibri"/>
                <a:cs typeface="Calibri"/>
              </a:rPr>
              <a:t>детей группы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3200" spc="-10">
                <a:latin typeface="Calibri"/>
                <a:cs typeface="Calibri"/>
              </a:rPr>
              <a:t>«Пчёлка»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маша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3400" y="228600"/>
            <a:ext cx="3552825" cy="63161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89534" y="3140964"/>
            <a:ext cx="2083206" cy="2520276"/>
          </a:xfrm>
          <a:prstGeom prst="rect">
            <a:avLst/>
          </a:prstGeom>
        </p:spPr>
      </p:pic>
      <p:pic>
        <p:nvPicPr>
          <p:cNvPr id="3" name="object 3"/>
          <p:cNvPicPr/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52125" y="332651"/>
            <a:ext cx="1909559" cy="2952330"/>
          </a:xfrm>
          <a:prstGeom prst="rect">
            <a:avLst/>
          </a:prstGeom>
        </p:spPr>
      </p:pic>
      <p:pic>
        <p:nvPicPr>
          <p:cNvPr id="4" name="object 4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550477" y="980732"/>
            <a:ext cx="2898749" cy="3096348"/>
          </a:xfrm>
          <a:prstGeom prst="rect">
            <a:avLst/>
          </a:prstGeom>
        </p:spPr>
      </p:pic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706028" y="346168"/>
            <a:ext cx="157226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>
                <a:latin typeface="Calibri"/>
                <a:cs typeface="Calibri"/>
              </a:rPr>
              <a:t>Чтобы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50">
                <a:latin typeface="Calibri"/>
                <a:cs typeface="Calibri"/>
              </a:rPr>
              <a:t>в </a:t>
            </a:r>
            <a:r>
              <a:rPr sz="2400">
                <a:latin typeface="Calibri"/>
                <a:cs typeface="Calibri"/>
              </a:rPr>
              <a:t>метро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было </a:t>
            </a:r>
            <a:r>
              <a:rPr sz="2400" spc="-10">
                <a:latin typeface="Calibri"/>
                <a:cs typeface="Calibri"/>
              </a:rPr>
              <a:t>безопасно, Правила выполнять нужно.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-10">
                <a:latin typeface="Calibri"/>
                <a:cs typeface="Calibri"/>
              </a:rPr>
              <a:t>Ясно?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2778531" y="4090581"/>
            <a:ext cx="428942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>
                <a:latin typeface="Calibri"/>
                <a:cs typeface="Calibri"/>
              </a:rPr>
              <a:t>С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мамой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заручку,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смирно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стоять, </a:t>
            </a:r>
            <a:r>
              <a:rPr sz="2400">
                <a:latin typeface="Calibri"/>
                <a:cs typeface="Calibri"/>
              </a:rPr>
              <a:t>Бегать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и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прыгать-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не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выполнять! </a:t>
            </a:r>
            <a:r>
              <a:rPr sz="2400">
                <a:latin typeface="Calibri"/>
                <a:cs typeface="Calibri"/>
              </a:rPr>
              <a:t>Мы,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как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пчёлки,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хоть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и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шустрые, </a:t>
            </a:r>
            <a:r>
              <a:rPr sz="2400">
                <a:latin typeface="Calibri"/>
                <a:cs typeface="Calibri"/>
              </a:rPr>
              <a:t>Но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в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метро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мы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очень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умные!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63181" y="240982"/>
            <a:ext cx="2304249" cy="3561067"/>
          </a:xfrm>
          <a:prstGeom prst="rect">
            <a:avLst/>
          </a:prstGeom>
        </p:spPr>
      </p:pic>
      <p:pic>
        <p:nvPicPr>
          <p:cNvPr id="3" name="object 3"/>
          <p:cNvPicPr/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385010" y="232206"/>
            <a:ext cx="2254161" cy="3888435"/>
          </a:xfrm>
          <a:prstGeom prst="rect">
            <a:avLst/>
          </a:prstGeom>
        </p:spPr>
      </p:pic>
      <p:pic>
        <p:nvPicPr>
          <p:cNvPr id="4" name="object 4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852077" y="2852940"/>
            <a:ext cx="2448293" cy="3672408"/>
          </a:xfrm>
          <a:prstGeom prst="rect">
            <a:avLst/>
          </a:prstGeom>
        </p:spPr>
      </p:pic>
      <p:pic>
        <p:nvPicPr>
          <p:cNvPr id="5" name="object 5"/>
          <p:cNvPicPr/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67431" y="548680"/>
            <a:ext cx="2504948" cy="1963877"/>
          </a:xfrm>
          <a:prstGeom prst="rect">
            <a:avLst/>
          </a:prstGeom>
        </p:spPr>
      </p:pic>
      <p:pic>
        <p:nvPicPr>
          <p:cNvPr id="6" name="object 6"/>
          <p:cNvPicPr/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2502" y="4120641"/>
            <a:ext cx="2344928" cy="2194191"/>
          </a:xfrm>
          <a:prstGeom prst="rect">
            <a:avLst/>
          </a:prstGeom>
        </p:spPr>
      </p:pic>
      <p:pic>
        <p:nvPicPr>
          <p:cNvPr id="7" name="object 7"/>
          <p:cNvPicPr/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385003" y="4320311"/>
            <a:ext cx="2105380" cy="184499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647" y="575248"/>
            <a:ext cx="498665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2400" b="1" spc="-10">
                <a:solidFill>
                  <a:srgbClr val="404040"/>
                </a:solidFill>
                <a:latin typeface="Arial"/>
                <a:cs typeface="Arial"/>
              </a:rPr>
              <a:t>Загадка:</a:t>
            </a:r>
            <a:endParaRPr sz="24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Под</a:t>
            </a:r>
            <a:r>
              <a:rPr sz="2400" b="1" spc="-5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землёй,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в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тоннелях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404040"/>
                </a:solidFill>
                <a:latin typeface="Arial"/>
                <a:cs typeface="Arial"/>
              </a:rPr>
              <a:t>тёмных,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Мчит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состав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наш</a:t>
            </a:r>
            <a:r>
              <a:rPr sz="2400" b="1" spc="-4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404040"/>
                </a:solidFill>
                <a:latin typeface="Arial"/>
                <a:cs typeface="Arial"/>
              </a:rPr>
              <a:t>скороходный.</a:t>
            </a:r>
            <a:endParaRPr sz="2400">
              <a:latin typeface="Arial"/>
              <a:cs typeface="Arial"/>
            </a:endParaRPr>
          </a:p>
          <a:p>
            <a:pPr marL="414020" marR="405130" algn="ctr">
              <a:lnSpc>
                <a:spcPct val="100000"/>
              </a:lnSpc>
            </a:pP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В</a:t>
            </a:r>
            <a:r>
              <a:rPr sz="2400" b="1" spc="-4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нём</a:t>
            </a:r>
            <a:r>
              <a:rPr sz="2400" b="1" spc="-3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вагоны,</a:t>
            </a:r>
            <a:r>
              <a:rPr sz="2400" b="1" spc="-3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как</a:t>
            </a:r>
            <a:r>
              <a:rPr sz="2400" b="1" spc="-35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404040"/>
                </a:solidFill>
                <a:latin typeface="Arial"/>
                <a:cs typeface="Arial"/>
              </a:rPr>
              <a:t>игрушки,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Пассажиров</a:t>
            </a:r>
            <a:r>
              <a:rPr sz="2400" b="1" spc="-5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404040"/>
                </a:solidFill>
                <a:latin typeface="Arial"/>
                <a:cs typeface="Arial"/>
              </a:rPr>
              <a:t>возят</a:t>
            </a:r>
            <a:r>
              <a:rPr sz="2400" b="1" spc="-5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404040"/>
                </a:solidFill>
                <a:latin typeface="Arial"/>
                <a:cs typeface="Arial"/>
              </a:rPr>
              <a:t>дружно.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Arial"/>
              <a:cs typeface="Arial"/>
            </a:endParaRPr>
          </a:p>
          <a:p>
            <a:pPr marR="47625" algn="r">
              <a:lnSpc>
                <a:spcPct val="100000"/>
              </a:lnSpc>
            </a:pPr>
            <a:r>
              <a:rPr sz="2400" b="1" spc="-10">
                <a:solidFill>
                  <a:srgbClr val="00AFEF"/>
                </a:solidFill>
                <a:latin typeface="Arial"/>
                <a:cs typeface="Arial"/>
              </a:rPr>
              <a:t>(Метро)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3501009"/>
            <a:ext cx="7275169" cy="25228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03642" y="298093"/>
            <a:ext cx="5256580" cy="3995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90299" y="4322356"/>
            <a:ext cx="646557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4040" marR="408940" indent="-157480" algn="just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10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января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1863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годав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Лондоне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открылась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первая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мире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линия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подземной</a:t>
            </a:r>
            <a:r>
              <a:rPr sz="14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дороги,</a:t>
            </a:r>
            <a:r>
              <a:rPr sz="14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соединившая</a:t>
            </a:r>
            <a:r>
              <a:rPr sz="14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главные</a:t>
            </a:r>
            <a:r>
              <a:rPr sz="1400" b="1" spc="-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вокзалы</a:t>
            </a:r>
            <a:r>
              <a:rPr sz="14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города.</a:t>
            </a:r>
            <a:endParaRPr sz="1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Линия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называлась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Metropolitan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Line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400" b="1" spc="2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протянулась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на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6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километров,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имела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7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станций: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от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Паддингтона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до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Фаррингдона.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Поезда</a:t>
            </a:r>
            <a:r>
              <a:rPr sz="1400" b="1" spc="6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тянули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паровозы,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6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вагонах</a:t>
            </a:r>
            <a:r>
              <a:rPr sz="1400" b="1" spc="6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стояли</a:t>
            </a:r>
            <a:r>
              <a:rPr sz="1400" b="1" spc="6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деревянные</a:t>
            </a:r>
            <a:r>
              <a:rPr sz="1400" b="1" spc="6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скамьи,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освещение</a:t>
            </a:r>
            <a:r>
              <a:rPr sz="1400" b="1" spc="6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было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газовым,</a:t>
            </a:r>
            <a:r>
              <a:rPr sz="1400" b="1" spc="2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а</a:t>
            </a:r>
            <a:r>
              <a:rPr sz="1400" b="1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окна</a:t>
            </a:r>
            <a:r>
              <a:rPr sz="1400" b="1" spc="2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—</a:t>
            </a:r>
            <a:r>
              <a:rPr sz="1400" b="1" spc="2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без</a:t>
            </a:r>
            <a:r>
              <a:rPr sz="1400" b="1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стёкол,</a:t>
            </a:r>
            <a:r>
              <a:rPr sz="1400" b="1" spc="2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чтобы</a:t>
            </a:r>
            <a:r>
              <a:rPr sz="1400" b="1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пассажиры</a:t>
            </a:r>
            <a:r>
              <a:rPr sz="1400" b="1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не</a:t>
            </a:r>
            <a:r>
              <a:rPr sz="1400" b="1" spc="2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задохнулись</a:t>
            </a:r>
            <a:r>
              <a:rPr sz="1400" b="1" spc="2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от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дыма.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За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первый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день</a:t>
            </a:r>
            <a:r>
              <a:rPr sz="1400" b="1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метро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перевезло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38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000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человек</a:t>
            </a:r>
            <a:r>
              <a:rPr sz="1400" b="1" spc="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—</a:t>
            </a:r>
            <a:r>
              <a:rPr sz="1400" b="1" spc="5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невероятная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цифра</a:t>
            </a:r>
            <a:r>
              <a:rPr sz="1400" b="1" spc="34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для</a:t>
            </a:r>
            <a:r>
              <a:rPr sz="1400" b="1" spc="35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того</a:t>
            </a:r>
            <a:r>
              <a:rPr sz="1400" b="1" spc="34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времени.</a:t>
            </a:r>
            <a:r>
              <a:rPr sz="1400" b="1" spc="35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За</a:t>
            </a:r>
            <a:r>
              <a:rPr sz="1400" b="1" spc="35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первый</a:t>
            </a:r>
            <a:r>
              <a:rPr sz="1400" b="1" spc="34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</a:t>
            </a:r>
            <a:r>
              <a:rPr sz="1400" b="1" spc="35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работы</a:t>
            </a:r>
            <a:r>
              <a:rPr sz="1400" b="1" spc="34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подземкой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воспользовались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11,8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миллиона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пассажиров,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дальнейшем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 spc="-35">
                <a:solidFill>
                  <a:srgbClr val="333333"/>
                </a:solidFill>
                <a:latin typeface="Arial"/>
                <a:cs typeface="Arial"/>
              </a:rPr>
              <a:t>их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количество</a:t>
            </a:r>
            <a:r>
              <a:rPr sz="14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только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росло.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371532" y="404663"/>
            <a:ext cx="7404315" cy="55532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15616" y="188639"/>
            <a:ext cx="6912762" cy="38284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34316" y="4046321"/>
            <a:ext cx="7113270" cy="2372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7620" algn="just">
              <a:lnSpc>
                <a:spcPct val="100000"/>
              </a:lnSpc>
              <a:spcBef>
                <a:spcPts val="100"/>
              </a:spcBef>
              <a:buSzPct val="92857"/>
              <a:buFont typeface="Arial"/>
              <a:buChar char="•"/>
              <a:tabLst>
                <a:tab pos="74930" algn="l"/>
              </a:tabLst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	Идея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строительстве</a:t>
            </a:r>
            <a:r>
              <a:rPr sz="1400" b="1" spc="2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метрополитена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Москве</a:t>
            </a:r>
            <a:r>
              <a:rPr sz="1400" b="1" spc="2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возникла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2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начале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ХХ</a:t>
            </a:r>
            <a:r>
              <a:rPr sz="1400" b="1" spc="2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века,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когда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город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стремительно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развивался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стал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привлекать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всё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больше</a:t>
            </a:r>
            <a:r>
              <a:rPr sz="1400" b="1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людей.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Существующая</a:t>
            </a:r>
            <a:r>
              <a:rPr sz="1400" b="1" spc="114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система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транспорта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не</a:t>
            </a:r>
            <a:r>
              <a:rPr sz="1400" b="1" spc="12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справлялась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</a:t>
            </a:r>
            <a:r>
              <a:rPr sz="1400" b="1" spc="13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увеличивающимся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потоком</a:t>
            </a:r>
            <a:r>
              <a:rPr sz="14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пассажиров.</a:t>
            </a:r>
            <a:endParaRPr sz="1400">
              <a:latin typeface="Arial"/>
              <a:cs typeface="Arial"/>
            </a:endParaRPr>
          </a:p>
          <a:p>
            <a:pPr marL="12700" marR="5715" indent="-7620" algn="just">
              <a:lnSpc>
                <a:spcPct val="100000"/>
              </a:lnSpc>
              <a:buSzPct val="92857"/>
              <a:buFont typeface="Arial"/>
              <a:buChar char="•"/>
              <a:tabLst>
                <a:tab pos="74930" algn="l"/>
              </a:tabLst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	Проектирование</a:t>
            </a:r>
            <a:r>
              <a:rPr sz="1400" b="1" spc="3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началось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1931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году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под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руководством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инженера</a:t>
            </a:r>
            <a:r>
              <a:rPr sz="14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Лазаря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Кагановича</a:t>
            </a:r>
            <a:r>
              <a:rPr sz="1400" b="1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400" b="1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архитектора</a:t>
            </a:r>
            <a:r>
              <a:rPr sz="14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Дмитрия</a:t>
            </a:r>
            <a:r>
              <a:rPr sz="1400" b="1" spc="-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Чечулина.</a:t>
            </a:r>
            <a:endParaRPr sz="1400">
              <a:latin typeface="Arial"/>
              <a:cs typeface="Arial"/>
            </a:endParaRPr>
          </a:p>
          <a:p>
            <a:pPr marL="12700" marR="5080" indent="-7620" algn="just">
              <a:lnSpc>
                <a:spcPct val="100000"/>
              </a:lnSpc>
              <a:buSzPct val="92857"/>
              <a:buFont typeface="Arial"/>
              <a:buChar char="•"/>
              <a:tabLst>
                <a:tab pos="74930" algn="l"/>
              </a:tabLst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	Первая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линия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метро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(известна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сейчас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как</a:t>
            </a:r>
            <a:r>
              <a:rPr sz="1400" b="1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Сокольническая)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была</a:t>
            </a:r>
            <a:r>
              <a:rPr sz="1400" b="1" spc="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открыта</a:t>
            </a:r>
            <a:r>
              <a:rPr sz="1400" b="1" spc="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для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пассажиров</a:t>
            </a:r>
            <a:r>
              <a:rPr sz="1400" b="1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15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мая</a:t>
            </a:r>
            <a:r>
              <a:rPr sz="1400" b="1" spc="1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1935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года.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Протяжённость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линии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—</a:t>
            </a:r>
            <a:r>
              <a:rPr sz="1400" b="1" spc="19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всего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11</a:t>
            </a:r>
            <a:r>
              <a:rPr sz="1400" b="1" spc="1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километров,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она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состояла</a:t>
            </a:r>
            <a:r>
              <a:rPr sz="1400" b="1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из</a:t>
            </a:r>
            <a:r>
              <a:rPr sz="1400" b="1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13</a:t>
            </a:r>
            <a:r>
              <a:rPr sz="1400" b="1" spc="-1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станций.</a:t>
            </a:r>
            <a:endParaRPr sz="1400">
              <a:latin typeface="Arial"/>
              <a:cs typeface="Arial"/>
            </a:endParaRPr>
          </a:p>
          <a:p>
            <a:pPr marL="74930" indent="-69850" algn="just">
              <a:lnSpc>
                <a:spcPct val="100000"/>
              </a:lnSpc>
              <a:buSzPct val="92857"/>
              <a:buFont typeface="Arial"/>
              <a:buChar char="•"/>
              <a:tabLst>
                <a:tab pos="74930" algn="l"/>
              </a:tabLst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Строительство</a:t>
            </a:r>
            <a:r>
              <a:rPr sz="14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метро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не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прекращалось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даже</a:t>
            </a:r>
            <a:r>
              <a:rPr sz="14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годы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войны.</a:t>
            </a:r>
            <a:endParaRPr sz="1400">
              <a:latin typeface="Arial"/>
              <a:cs typeface="Arial"/>
            </a:endParaRPr>
          </a:p>
          <a:p>
            <a:pPr marL="74930" indent="-69850" algn="just">
              <a:lnSpc>
                <a:spcPct val="100000"/>
              </a:lnSpc>
              <a:buSzPct val="92857"/>
              <a:buFont typeface="Arial"/>
              <a:buChar char="•"/>
              <a:tabLst>
                <a:tab pos="74930" algn="l"/>
              </a:tabLst>
            </a:pP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1941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году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московское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метро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использовалось</a:t>
            </a:r>
            <a:r>
              <a:rPr sz="14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333333"/>
                </a:solidFill>
                <a:latin typeface="Arial"/>
                <a:cs typeface="Arial"/>
              </a:rPr>
              <a:t>как</a:t>
            </a:r>
            <a:r>
              <a:rPr sz="14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333333"/>
                </a:solidFill>
                <a:latin typeface="Arial"/>
                <a:cs typeface="Arial"/>
              </a:rPr>
              <a:t>бомбоубежище.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67544" y="116630"/>
            <a:ext cx="3937622" cy="63695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38776" y="468849"/>
            <a:ext cx="3730625" cy="400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165" algn="ctr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15</a:t>
            </a:r>
            <a:r>
              <a:rPr sz="18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ноября</a:t>
            </a:r>
            <a:r>
              <a:rPr sz="1800" b="1" spc="-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1955</a:t>
            </a:r>
            <a:r>
              <a:rPr sz="1800" b="1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годасостоялось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торжественное</a:t>
            </a:r>
            <a:r>
              <a:rPr sz="1800" b="1" spc="-10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открытие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первой</a:t>
            </a:r>
            <a:r>
              <a:rPr sz="18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ветки</a:t>
            </a:r>
            <a:r>
              <a:rPr sz="18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метро</a:t>
            </a:r>
            <a:r>
              <a:rPr sz="1800" b="1" spc="-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Санкт- Петербурга.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080"/>
              </a:spcBef>
              <a:tabLst>
                <a:tab pos="2661920" algn="l"/>
                <a:tab pos="3575685" algn="l"/>
              </a:tabLst>
            </a:pP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В</a:t>
            </a:r>
            <a:r>
              <a:rPr sz="1800" b="1" spc="29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состав</a:t>
            </a:r>
            <a:r>
              <a:rPr sz="1800" b="1" spc="3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Кировско-Выборгской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линии</a:t>
            </a:r>
            <a:r>
              <a:rPr sz="1800" b="1" spc="4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вошли</a:t>
            </a:r>
            <a:r>
              <a:rPr sz="1800" b="1" spc="4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семь</a:t>
            </a:r>
            <a:r>
              <a:rPr sz="1800" b="1" spc="4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станций</a:t>
            </a:r>
            <a:r>
              <a:rPr sz="1800" b="1" spc="4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50">
                <a:solidFill>
                  <a:srgbClr val="333333"/>
                </a:solidFill>
                <a:latin typeface="Arial"/>
                <a:cs typeface="Arial"/>
              </a:rPr>
              <a:t>—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Владимирская,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	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Площадь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Восстания,</a:t>
            </a:r>
            <a:r>
              <a:rPr sz="1800" b="1" spc="385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Кировский</a:t>
            </a:r>
            <a:r>
              <a:rPr sz="1800" b="1" spc="390">
                <a:solidFill>
                  <a:srgbClr val="333333"/>
                </a:solidFill>
                <a:latin typeface="Arial"/>
                <a:cs typeface="Arial"/>
              </a:rPr>
              <a:t> 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завод,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Технологический</a:t>
            </a:r>
            <a:r>
              <a:rPr sz="1800" b="1" spc="340">
                <a:solidFill>
                  <a:srgbClr val="333333"/>
                </a:solidFill>
                <a:latin typeface="Arial"/>
                <a:cs typeface="Arial"/>
              </a:rPr>
              <a:t>     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институт,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Балтийская,</a:t>
            </a:r>
            <a:r>
              <a:rPr sz="1800" b="1" spc="375">
                <a:solidFill>
                  <a:srgbClr val="333333"/>
                </a:solidFill>
                <a:latin typeface="Arial"/>
                <a:cs typeface="Arial"/>
              </a:rPr>
              <a:t>  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Нарвская,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	</a:t>
            </a:r>
            <a:r>
              <a:rPr sz="1800" b="1" spc="-50">
                <a:solidFill>
                  <a:srgbClr val="333333"/>
                </a:solidFill>
                <a:latin typeface="Arial"/>
                <a:cs typeface="Arial"/>
              </a:rPr>
              <a:t>и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Автово.</a:t>
            </a:r>
            <a:r>
              <a:rPr sz="1800" b="1" spc="-7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u="sng" spc="-10">
                <a:solidFill>
                  <a:srgbClr val="943734"/>
                </a:solidFill>
                <a:uFill>
                  <a:solidFill>
                    <a:srgbClr val="943734"/>
                  </a:solidFill>
                </a:uFill>
                <a:latin typeface="Arial"/>
                <a:cs typeface="Arial"/>
                <a:hlinkClick r:id="rId4"/>
              </a:rPr>
              <a:t>infourok.ru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1</a:t>
            </a:r>
            <a:r>
              <a:rPr sz="1800" b="1" spc="2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июня</a:t>
            </a:r>
            <a:r>
              <a:rPr sz="1800" b="1" spc="229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1958</a:t>
            </a:r>
            <a:r>
              <a:rPr sz="1800" b="1" spc="2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года</a:t>
            </a:r>
            <a:r>
              <a:rPr sz="1800" b="1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первая</a:t>
            </a:r>
            <a:r>
              <a:rPr sz="1800" b="1" spc="24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линия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метрополитена</a:t>
            </a:r>
            <a:r>
              <a:rPr sz="1800" b="1" spc="38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была</a:t>
            </a:r>
            <a:r>
              <a:rPr sz="1800" b="1" spc="38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продлена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на</a:t>
            </a:r>
            <a:r>
              <a:rPr sz="1800" b="1" spc="35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север</a:t>
            </a:r>
            <a:r>
              <a:rPr sz="18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и</a:t>
            </a:r>
            <a:r>
              <a:rPr sz="18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открылись</a:t>
            </a:r>
            <a:r>
              <a:rPr sz="1800" b="1" spc="3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станции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38776" y="4446489"/>
            <a:ext cx="2280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26615" algn="l"/>
              </a:tabLst>
            </a:pP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Чернышевская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	</a:t>
            </a:r>
            <a:r>
              <a:rPr sz="1800" b="1" spc="-50">
                <a:solidFill>
                  <a:srgbClr val="333333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8776" y="4720809"/>
            <a:ext cx="1817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6370" algn="l"/>
              </a:tabLst>
            </a:pP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Ленина,</a:t>
            </a: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	</a:t>
            </a:r>
            <a:r>
              <a:rPr sz="1800" b="1" spc="-25">
                <a:solidFill>
                  <a:srgbClr val="333333"/>
                </a:solidFill>
                <a:latin typeface="Arial"/>
                <a:cs typeface="Arial"/>
              </a:rPr>
              <a:t>где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60039" y="4446489"/>
            <a:ext cx="1409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8295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Площадь расположен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38776" y="4995129"/>
            <a:ext cx="2426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333333"/>
                </a:solidFill>
                <a:latin typeface="Arial"/>
                <a:cs typeface="Arial"/>
              </a:rPr>
              <a:t>Финляндский</a:t>
            </a:r>
            <a:r>
              <a:rPr sz="1800" b="1" spc="-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вокзал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611559" y="548680"/>
            <a:ext cx="4350600" cy="584935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92632" y="567070"/>
            <a:ext cx="2510790" cy="97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Вход</a:t>
            </a:r>
            <a:r>
              <a:rPr sz="1800" b="1" spc="-1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в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 метропроисходит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через</a:t>
            </a:r>
            <a:r>
              <a:rPr sz="1800" b="1" spc="-1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турникет.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Чтобы</a:t>
            </a: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пройти,</a:t>
            </a: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нужно: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42827" y="1511950"/>
            <a:ext cx="16325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1.</a:t>
            </a:r>
            <a:r>
              <a:rPr sz="1800" b="1" spc="-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Поднести (любую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«Подорожник»,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72038" y="1511950"/>
            <a:ext cx="12820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09930" algn="r">
              <a:lnSpc>
                <a:spcPct val="100000"/>
              </a:lnSpc>
              <a:spcBef>
                <a:spcPts val="100"/>
              </a:spcBef>
            </a:pP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карту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банковскую,</a:t>
            </a:r>
            <a:endParaRPr sz="1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«Тройку»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42827" y="2334910"/>
            <a:ext cx="271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9595" algn="l"/>
                <a:tab pos="1542415" algn="l"/>
              </a:tabLst>
            </a:pPr>
            <a:r>
              <a:rPr sz="1800" b="1" spc="-25">
                <a:solidFill>
                  <a:srgbClr val="333333"/>
                </a:solidFill>
                <a:latin typeface="Calibri"/>
                <a:cs typeface="Calibri"/>
              </a:rPr>
              <a:t>или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единый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проездной)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14502" y="2334910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3333"/>
                </a:solidFill>
                <a:latin typeface="Calibri"/>
                <a:cs typeface="Calibri"/>
              </a:rPr>
              <a:t>к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2827" y="2609230"/>
            <a:ext cx="3010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жёлтому</a:t>
            </a: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кругу</a:t>
            </a:r>
            <a:r>
              <a:rPr sz="1800" b="1" spc="-2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на</a:t>
            </a: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турникете.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799589" algn="l"/>
                <a:tab pos="2759710" algn="l"/>
              </a:tabLst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2.</a:t>
            </a:r>
            <a:r>
              <a:rPr sz="1800" b="1" spc="-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Дождаться,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20">
                <a:solidFill>
                  <a:srgbClr val="333333"/>
                </a:solidFill>
                <a:latin typeface="Calibri"/>
                <a:cs typeface="Calibri"/>
              </a:rPr>
              <a:t>когда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25">
                <a:solidFill>
                  <a:srgbClr val="333333"/>
                </a:solidFill>
                <a:latin typeface="Calibri"/>
                <a:cs typeface="Calibri"/>
              </a:rPr>
              <a:t>на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42827" y="3157870"/>
            <a:ext cx="3010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00760" algn="l"/>
                <a:tab pos="2198370" algn="l"/>
              </a:tabLst>
            </a:pP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экране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появится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зелёная цифра,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69163" y="3432190"/>
            <a:ext cx="1984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33550" algn="l"/>
              </a:tabLst>
            </a:pP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указывающая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25">
                <a:solidFill>
                  <a:srgbClr val="333333"/>
                </a:solidFill>
                <a:latin typeface="Calibri"/>
                <a:cs typeface="Calibri"/>
              </a:rPr>
              <a:t>на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2827" y="3706510"/>
            <a:ext cx="3010535" cy="858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47850" algn="l"/>
              </a:tabLst>
            </a:pP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количество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	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оставшихся поездок.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3.</a:t>
            </a:r>
            <a:r>
              <a:rPr sz="1800" b="1" spc="-1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Пройти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333333"/>
                </a:solidFill>
                <a:latin typeface="Calibri"/>
                <a:cs typeface="Calibri"/>
              </a:rPr>
              <a:t>через</a:t>
            </a:r>
            <a:r>
              <a:rPr sz="1800" b="1" spc="-10">
                <a:solidFill>
                  <a:srgbClr val="333333"/>
                </a:solidFill>
                <a:latin typeface="Calibri"/>
                <a:cs typeface="Calibri"/>
              </a:rPr>
              <a:t> турнике</a:t>
            </a:r>
            <a:r>
              <a:rPr sz="1800" b="1" spc="-10">
                <a:solidFill>
                  <a:srgbClr val="333333"/>
                </a:solidFill>
                <a:latin typeface="Arial"/>
                <a:cs typeface="Arial"/>
              </a:rPr>
              <a:t>т.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824" y="1009989"/>
            <a:ext cx="320929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just">
              <a:lnSpc>
                <a:spcPct val="100000"/>
              </a:lnSpc>
              <a:spcBef>
                <a:spcPts val="100"/>
              </a:spcBef>
              <a:buSzPct val="92857"/>
              <a:buAutoNum type="arabicPeriod"/>
              <a:tabLst>
                <a:tab pos="160020" algn="l"/>
              </a:tabLst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Заходить</a:t>
            </a:r>
            <a:r>
              <a:rPr sz="1400" b="1" spc="14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на</a:t>
            </a:r>
            <a:r>
              <a:rPr sz="1400" b="1" spc="14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эскалатор</a:t>
            </a:r>
            <a:r>
              <a:rPr sz="1400" b="1" spc="14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следует</a:t>
            </a:r>
            <a:r>
              <a:rPr sz="1400" b="1" spc="14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202429"/>
                </a:solidFill>
                <a:latin typeface="Arial"/>
                <a:cs typeface="Arial"/>
              </a:rPr>
              <a:t>с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осторожностью,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детям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до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14</a:t>
            </a:r>
            <a:r>
              <a:rPr sz="1400" b="1" spc="7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лет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необходимо</a:t>
            </a:r>
            <a:r>
              <a:rPr sz="1400" b="1" spc="265">
                <a:solidFill>
                  <a:srgbClr val="202429"/>
                </a:solidFill>
                <a:latin typeface="Arial"/>
                <a:cs typeface="Arial"/>
              </a:rPr>
              <a:t>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держать</a:t>
            </a:r>
            <a:r>
              <a:rPr sz="1400" b="1" spc="270">
                <a:solidFill>
                  <a:srgbClr val="202429"/>
                </a:solidFill>
                <a:latin typeface="Arial"/>
                <a:cs typeface="Arial"/>
              </a:rPr>
              <a:t>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за</a:t>
            </a:r>
            <a:r>
              <a:rPr sz="1400" b="1" spc="270">
                <a:solidFill>
                  <a:srgbClr val="202429"/>
                </a:solidFill>
                <a:latin typeface="Arial"/>
                <a:cs typeface="Arial"/>
              </a:rPr>
              <a:t>   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руку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взрослого.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Clr>
                <a:srgbClr val="202429"/>
              </a:buClr>
              <a:buFont typeface="Arial"/>
              <a:buAutoNum type="arabicPeriod"/>
            </a:pPr>
            <a:endParaRPr sz="1400">
              <a:latin typeface="Arial"/>
              <a:cs typeface="Arial"/>
            </a:endParaRPr>
          </a:p>
          <a:p>
            <a:pPr marL="12700" marR="5080" indent="212090" algn="just">
              <a:lnSpc>
                <a:spcPct val="100000"/>
              </a:lnSpc>
              <a:buSzPct val="92857"/>
              <a:buAutoNum type="arabicPeriod"/>
              <a:tabLst>
                <a:tab pos="224790" algn="l"/>
              </a:tabLst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При</a:t>
            </a:r>
            <a:r>
              <a:rPr sz="1400" b="1" spc="8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движении</a:t>
            </a:r>
            <a:r>
              <a:rPr sz="1400" b="1" spc="8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эскалатора</a:t>
            </a:r>
            <a:r>
              <a:rPr sz="1400" b="1" spc="8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нужно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крепко</a:t>
            </a:r>
            <a:r>
              <a:rPr sz="1400" b="1" spc="295">
                <a:solidFill>
                  <a:srgbClr val="202429"/>
                </a:solidFill>
                <a:latin typeface="Arial"/>
                <a:cs typeface="Arial"/>
              </a:rPr>
              <a:t> 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держаться</a:t>
            </a:r>
            <a:r>
              <a:rPr sz="1400" b="1" spc="295">
                <a:solidFill>
                  <a:srgbClr val="202429"/>
                </a:solidFill>
                <a:latin typeface="Arial"/>
                <a:cs typeface="Arial"/>
              </a:rPr>
              <a:t> 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за</a:t>
            </a:r>
            <a:r>
              <a:rPr sz="1400" b="1" spc="295">
                <a:solidFill>
                  <a:srgbClr val="202429"/>
                </a:solidFill>
                <a:latin typeface="Arial"/>
                <a:cs typeface="Arial"/>
              </a:rPr>
              <a:t>    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руку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взрослого</a:t>
            </a:r>
            <a:r>
              <a:rPr sz="1400" b="1" spc="6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или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поручень,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стоять</a:t>
            </a:r>
            <a:r>
              <a:rPr sz="1400" b="1" spc="6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на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ступени</a:t>
            </a:r>
            <a:r>
              <a:rPr sz="1400" b="1" spc="254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лицом</a:t>
            </a:r>
            <a:r>
              <a:rPr sz="1400" b="1" spc="25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</a:t>
            </a:r>
            <a:r>
              <a:rPr sz="1400" b="1" spc="254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ходу</a:t>
            </a:r>
            <a:r>
              <a:rPr sz="1400" b="1" spc="254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движения,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обеими</a:t>
            </a:r>
            <a:r>
              <a:rPr sz="1400" b="1" spc="-3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ногами.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5824" y="3356948"/>
            <a:ext cx="320865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3.</a:t>
            </a:r>
            <a:r>
              <a:rPr sz="1400" b="1" spc="7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Запрещено</a:t>
            </a:r>
            <a:r>
              <a:rPr sz="1400" b="1" spc="7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прыгать,</a:t>
            </a:r>
            <a:r>
              <a:rPr sz="1400" b="1" spc="7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крутиться</a:t>
            </a:r>
            <a:r>
              <a:rPr sz="1400" b="1" spc="8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202429"/>
                </a:solidFill>
                <a:latin typeface="Arial"/>
                <a:cs typeface="Arial"/>
              </a:rPr>
              <a:t>и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перемещаться</a:t>
            </a:r>
            <a:r>
              <a:rPr sz="1400" b="1" spc="2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</a:t>
            </a:r>
            <a:r>
              <a:rPr sz="1400" b="1" spc="29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ступенькам</a:t>
            </a:r>
            <a:r>
              <a:rPr sz="1400" b="1" spc="2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50">
                <a:solidFill>
                  <a:srgbClr val="202429"/>
                </a:solidFill>
                <a:latin typeface="Arial"/>
                <a:cs typeface="Arial"/>
              </a:rPr>
              <a:t>в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процессе</a:t>
            </a:r>
            <a:r>
              <a:rPr sz="1400" b="1" spc="43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движения</a:t>
            </a:r>
            <a:r>
              <a:rPr sz="1400" b="1" spc="43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эскалатора,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бегать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</a:t>
            </a:r>
            <a:r>
              <a:rPr sz="1400" b="1" spc="-1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эскалатору.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5824" y="4423749"/>
            <a:ext cx="32086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4.</a:t>
            </a:r>
            <a:r>
              <a:rPr sz="1400" b="1" spc="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При</a:t>
            </a:r>
            <a:r>
              <a:rPr sz="1400" b="1" spc="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пользовании</a:t>
            </a:r>
            <a:r>
              <a:rPr sz="1400" b="1" spc="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эскалатором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46610" y="4637109"/>
            <a:ext cx="189801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3064" algn="l"/>
              </a:tabLst>
            </a:pP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дотрагиваться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до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27402" y="4850469"/>
            <a:ext cx="19164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5669" algn="l"/>
              </a:tabLst>
            </a:pP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частей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движущего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824" y="4637109"/>
            <a:ext cx="10375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запрещено каких-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либо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механизма.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824" y="5490548"/>
            <a:ext cx="320865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5.</a:t>
            </a:r>
            <a:r>
              <a:rPr sz="1400" b="1" spc="38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Обязательно</a:t>
            </a:r>
            <a:r>
              <a:rPr sz="1400" b="1" spc="38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нужно</a:t>
            </a:r>
            <a:r>
              <a:rPr sz="1400" b="1" spc="38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следить</a:t>
            </a:r>
            <a:r>
              <a:rPr sz="1400" b="1" spc="38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за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своей</a:t>
            </a:r>
            <a:r>
              <a:rPr sz="1400" b="1" spc="40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одеждой:</a:t>
            </a:r>
            <a:r>
              <a:rPr sz="1400" b="1" spc="409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шнурки</a:t>
            </a:r>
            <a:r>
              <a:rPr sz="1400" b="1" spc="409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на</a:t>
            </a:r>
            <a:r>
              <a:rPr sz="1400" b="1" spc="409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обуви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должны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быть</a:t>
            </a:r>
            <a:r>
              <a:rPr sz="1400" b="1" spc="7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завязаны,</a:t>
            </a:r>
            <a:r>
              <a:rPr sz="1400" b="1" spc="6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шарф</a:t>
            </a:r>
            <a:r>
              <a:rPr sz="1400" b="1" spc="7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50">
                <a:solidFill>
                  <a:srgbClr val="202429"/>
                </a:solidFill>
                <a:latin typeface="Arial"/>
                <a:cs typeface="Arial"/>
              </a:rPr>
              <a:t>и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пояс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подняты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выше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уровня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пола.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/>
              <a:t>Правила</a:t>
            </a:r>
            <a:r>
              <a:rPr spc="-80"/>
              <a:t> </a:t>
            </a:r>
            <a:r>
              <a:rPr spc="-10"/>
              <a:t>поведения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308233" y="3766705"/>
            <a:ext cx="364045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0990" algn="l"/>
                <a:tab pos="786765" algn="l"/>
                <a:tab pos="1885950" algn="l"/>
                <a:tab pos="2592705" algn="l"/>
                <a:tab pos="2842260" algn="l"/>
              </a:tabLst>
            </a:pP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6.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При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попадании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20">
                <a:solidFill>
                  <a:srgbClr val="202429"/>
                </a:solidFill>
                <a:latin typeface="Arial"/>
                <a:cs typeface="Arial"/>
              </a:rPr>
              <a:t>вещей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50">
                <a:solidFill>
                  <a:srgbClr val="202429"/>
                </a:solidFill>
                <a:latin typeface="Arial"/>
                <a:cs typeface="Arial"/>
              </a:rPr>
              <a:t>в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	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гребёнку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08233" y="3980065"/>
            <a:ext cx="364045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эскалатора</a:t>
            </a:r>
            <a:r>
              <a:rPr sz="1400" b="1" spc="13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не</a:t>
            </a:r>
            <a:r>
              <a:rPr sz="1400" b="1" spc="13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пытайтесь</a:t>
            </a:r>
            <a:r>
              <a:rPr sz="1400" b="1" spc="13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достать</a:t>
            </a:r>
            <a:r>
              <a:rPr sz="1400" b="1" spc="13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их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самостоятельно,</a:t>
            </a:r>
            <a:r>
              <a:rPr sz="1400" b="1" spc="484">
                <a:solidFill>
                  <a:srgbClr val="202429"/>
                </a:solidFill>
                <a:latin typeface="Arial"/>
                <a:cs typeface="Arial"/>
              </a:rPr>
              <a:t> 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обратитесь</a:t>
            </a:r>
            <a:r>
              <a:rPr sz="1400" b="1" spc="490">
                <a:solidFill>
                  <a:srgbClr val="202429"/>
                </a:solidFill>
                <a:latin typeface="Arial"/>
                <a:cs typeface="Arial"/>
              </a:rPr>
              <a:t>    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за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помощью</a:t>
            </a:r>
            <a:r>
              <a:rPr sz="1400" b="1" spc="-3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к</a:t>
            </a:r>
            <a:r>
              <a:rPr sz="1400" b="1" spc="-3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стоящим</a:t>
            </a:r>
            <a:r>
              <a:rPr sz="1400" b="1" spc="-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рядом</a:t>
            </a:r>
            <a:r>
              <a:rPr sz="1400" b="1" spc="-3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взрослым.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08233" y="4833505"/>
            <a:ext cx="364109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7.</a:t>
            </a:r>
            <a:r>
              <a:rPr sz="1400" b="1" spc="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При</a:t>
            </a:r>
            <a:r>
              <a:rPr sz="1400" b="1" spc="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сходе</a:t>
            </a:r>
            <a:r>
              <a:rPr sz="1400" b="1" spc="3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на</a:t>
            </a:r>
            <a:r>
              <a:rPr sz="1400" b="1" spc="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неподвижную</a:t>
            </a:r>
            <a:r>
              <a:rPr sz="1400" b="1" spc="2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площадку</a:t>
            </a:r>
            <a:endParaRPr sz="1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—</a:t>
            </a:r>
            <a:r>
              <a:rPr sz="1400" b="1" spc="40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не</a:t>
            </a:r>
            <a:r>
              <a:rPr sz="1400" b="1" spc="40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прыгать</a:t>
            </a:r>
            <a:r>
              <a:rPr sz="1400" b="1" spc="40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и</a:t>
            </a:r>
            <a:r>
              <a:rPr sz="1400" b="1" spc="40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сразу</a:t>
            </a:r>
            <a:r>
              <a:rPr sz="1400" b="1" spc="405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пройти</a:t>
            </a:r>
            <a:r>
              <a:rPr sz="1400" b="1" spc="400">
                <a:solidFill>
                  <a:srgbClr val="202429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вперёд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или</a:t>
            </a:r>
            <a:r>
              <a:rPr sz="1400" b="1" spc="1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отойти</a:t>
            </a:r>
            <a:r>
              <a:rPr sz="1400" b="1" spc="19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в</a:t>
            </a:r>
            <a:r>
              <a:rPr sz="1400" b="1" spc="190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сторону,</a:t>
            </a:r>
            <a:r>
              <a:rPr sz="1400" b="1" spc="195">
                <a:solidFill>
                  <a:srgbClr val="202429"/>
                </a:solidFill>
                <a:latin typeface="Arial"/>
                <a:cs typeface="Arial"/>
              </a:rPr>
              <a:t> 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промедление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может</a:t>
            </a:r>
            <a:r>
              <a:rPr sz="1400" b="1" spc="345">
                <a:solidFill>
                  <a:srgbClr val="202429"/>
                </a:solidFill>
                <a:latin typeface="Arial"/>
                <a:cs typeface="Arial"/>
              </a:rPr>
              <a:t>     </a:t>
            </a:r>
            <a:r>
              <a:rPr sz="1400" b="1">
                <a:solidFill>
                  <a:srgbClr val="202429"/>
                </a:solidFill>
                <a:latin typeface="Arial"/>
                <a:cs typeface="Arial"/>
              </a:rPr>
              <a:t>создать</a:t>
            </a:r>
            <a:r>
              <a:rPr sz="1400" b="1" spc="345">
                <a:solidFill>
                  <a:srgbClr val="202429"/>
                </a:solidFill>
                <a:latin typeface="Arial"/>
                <a:cs typeface="Arial"/>
              </a:rPr>
              <a:t>     </a:t>
            </a:r>
            <a:r>
              <a:rPr sz="1400" b="1" spc="-10">
                <a:solidFill>
                  <a:srgbClr val="202429"/>
                </a:solidFill>
                <a:latin typeface="Arial"/>
                <a:cs typeface="Arial"/>
              </a:rPr>
              <a:t>травмоопасную ситуацию</a:t>
            </a:r>
            <a:r>
              <a:rPr sz="1400" spc="-10">
                <a:solidFill>
                  <a:srgbClr val="202429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85832"/>
            <a:ext cx="4968552" cy="34570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821509" y="953600"/>
            <a:ext cx="2453640" cy="4505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605" marR="133985" indent="-635" algn="ctr">
              <a:lnSpc>
                <a:spcPct val="107000"/>
              </a:lnSpc>
              <a:spcBef>
                <a:spcPts val="100"/>
              </a:spcBef>
            </a:pPr>
            <a:r>
              <a:rPr sz="3200" spc="-10">
                <a:latin typeface="Calibri"/>
                <a:cs typeface="Calibri"/>
              </a:rPr>
              <a:t>Правила безопасного поведения</a:t>
            </a:r>
            <a:endParaRPr sz="3200">
              <a:latin typeface="Calibri"/>
              <a:cs typeface="Calibri"/>
            </a:endParaRPr>
          </a:p>
          <a:p>
            <a:pPr marL="12700" marR="5080" algn="ctr">
              <a:lnSpc>
                <a:spcPct val="127800"/>
              </a:lnSpc>
            </a:pPr>
            <a:r>
              <a:rPr sz="3200">
                <a:latin typeface="Calibri"/>
                <a:cs typeface="Calibri"/>
              </a:rPr>
              <a:t>на</a:t>
            </a:r>
            <a:r>
              <a:rPr sz="3200" spc="-35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эскалаторе </a:t>
            </a:r>
            <a:r>
              <a:rPr sz="3200">
                <a:latin typeface="Calibri"/>
                <a:cs typeface="Calibri"/>
              </a:rPr>
              <a:t>в</a:t>
            </a:r>
            <a:r>
              <a:rPr sz="3200" spc="-2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метро</a:t>
            </a:r>
            <a:endParaRPr sz="3200">
              <a:latin typeface="Calibri"/>
              <a:cs typeface="Calibri"/>
            </a:endParaRPr>
          </a:p>
          <a:p>
            <a:pPr marL="490855" marR="482600" algn="ctr">
              <a:lnSpc>
                <a:spcPct val="107000"/>
              </a:lnSpc>
              <a:spcBef>
                <a:spcPts val="800"/>
              </a:spcBef>
            </a:pPr>
            <a:r>
              <a:rPr sz="3200">
                <a:latin typeface="Calibri"/>
                <a:cs typeface="Calibri"/>
              </a:rPr>
              <a:t>от </a:t>
            </a:r>
            <a:r>
              <a:rPr sz="3200" spc="-10">
                <a:latin typeface="Calibri"/>
                <a:cs typeface="Calibri"/>
              </a:rPr>
              <a:t>детей группы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3200" spc="-10">
                <a:latin typeface="Calibri"/>
                <a:cs typeface="Calibri"/>
              </a:rPr>
              <a:t>«Пчёлка»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7" name="ев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28600"/>
            <a:ext cx="3538537" cy="62907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3734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381</Words>
  <Application>Microsoft Office PowerPoint</Application>
  <PresentationFormat>Экран (4:3)</PresentationFormat>
  <Paragraphs>66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Franklin Gothic Demi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поведения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я</cp:lastModifiedBy>
  <cp:revision>4</cp:revision>
  <dcterms:created xsi:type="dcterms:W3CDTF">2025-10-03T09:34:29Z</dcterms:created>
  <dcterms:modified xsi:type="dcterms:W3CDTF">2025-10-03T14:30:27Z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2025-10-03T00:00:00Z</vt:filetime>
  </property>
  <property fmtid="{D5CDD505-2E9C-101B-9397-08002B2CF9AE}" pid="3" name="LastSaved">
    <vt:filetime>2025-10-03T00:00:00Z</vt:filetime>
  </property>
  <property fmtid="{D5CDD505-2E9C-101B-9397-08002B2CF9AE}" pid="4" name="Producer">
    <vt:lpwstr>3-Heights(TM) PDF Security Shell 4.8.25.2 (http://www.pdf-tools.com)</vt:lpwstr>
  </property>
</Properties>
</file>